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anna Greathous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3-22T01:40:42.818">
    <p:pos x="3110" y="1020"/>
    <p:text>update with 2021 mental health indicator of positivity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unity.spotify.com/t5/Spotify-for-Developers/Valence-as-a-measure-of-happiness/td-p/4385221#:~:text=In%20Spotify's%20API%20is%20something,sad%2C%20depressed%2C%20angry" TargetMode="External"/><Relationship Id="rId3" Type="http://schemas.openxmlformats.org/officeDocument/2006/relationships/hyperlink" Target="https://mhanational.org/issues/2020/mental-health-america-all-data"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verge.com/2021/2/3/22262508/spotify-q4-2020-earnings-subscriber-numbers-users-podcasts-audiobooks" TargetMode="External"/><Relationship Id="rId3" Type="http://schemas.openxmlformats.org/officeDocument/2006/relationships/hyperlink" Target="https://www.statista.com/statistics/798125/most-popular-us-music-streaming-services-ranked-by-audience/" TargetMode="External"/><Relationship Id="rId4" Type="http://schemas.openxmlformats.org/officeDocument/2006/relationships/hyperlink" Target="https://www.worldometers.info/coronavirus/" TargetMode="External"/><Relationship Id="rId5" Type="http://schemas.openxmlformats.org/officeDocument/2006/relationships/hyperlink" Target="https://www.ajmc.com/view/a-timeline-of-covid19-developments-in-2020"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pple.com/documentation/applemusicapi/songs" TargetMode="External"/><Relationship Id="rId3" Type="http://schemas.openxmlformats.org/officeDocument/2006/relationships/hyperlink" Target="https://developer.spotify.com/documentation/web-api/referenc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potify.com/documentation/web-api/reference/" TargetMode="External"/><Relationship Id="rId3" Type="http://schemas.openxmlformats.org/officeDocument/2006/relationships/hyperlink" Target="https://www.kaggle.com/yamaerenay/spotify-dataset-19212020-160k-tracks?select=data_w_genres.csv"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potify.com/documentation/web-api/reference/" TargetMode="External"/><Relationship Id="rId3" Type="http://schemas.openxmlformats.org/officeDocument/2006/relationships/hyperlink" Target="https://www.kaggle.com/yamaerenay/spotify-dataset-19212020-160k-tracks?select=data_w_genres.csv"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Key_(music)" TargetMode="External"/><Relationship Id="rId3" Type="http://schemas.openxmlformats.org/officeDocument/2006/relationships/hyperlink" Target="https://wmich.edu/mus-theo/courses/key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Shanna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https://community.spotify.com/t5/Spotify-for-Developers/Valence-as-a-measure-of-happiness/td-p/4385221#:~:text=In%20Spotify's%20API%20is%20something,sad%2C%20depressed%2C%20angry</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https://mhanational.org/issues/2020/mental-health-america-all-data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Math for grossing up 2021:</a:t>
            </a:r>
            <a:endParaRPr/>
          </a:p>
          <a:p>
            <a:pPr indent="0" lvl="0" marL="0" rtl="0" algn="l">
              <a:spcBef>
                <a:spcPts val="0"/>
              </a:spcBef>
              <a:spcAft>
                <a:spcPts val="0"/>
              </a:spcAft>
              <a:buNone/>
            </a:pPr>
            <a:r>
              <a:rPr lang="en-GB"/>
              <a:t>988 in 6% of 2021 by days grosses up to ~15,679 total songs in the year at the same rate (43 songs per day).  Limitations include not accounting for seasonality so it’s an avg rate of 43 songs per day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94f469b2d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94f469b2d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Shanna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94f469b2d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94f469b2d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Chris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Shanna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https://www.theverge.com/2021/2/3/22262508/spotify-q4-2020-earnings-subscriber-numbers-users-podcasts-audiobooks</a:t>
            </a:r>
            <a:endParaRPr/>
          </a:p>
          <a:p>
            <a:pPr indent="0" lvl="0" marL="0" rtl="0" algn="l">
              <a:spcBef>
                <a:spcPts val="0"/>
              </a:spcBef>
              <a:spcAft>
                <a:spcPts val="0"/>
              </a:spcAft>
              <a:buNone/>
            </a:pPr>
            <a:r>
              <a:rPr lang="en-GB" u="sng">
                <a:solidFill>
                  <a:schemeClr val="hlink"/>
                </a:solidFill>
                <a:hlinkClick r:id="rId3"/>
              </a:rPr>
              <a:t>https://www.statista.com/statistics/798125/most-popular-us-music-streaming-services-ranked-by-audience/</a:t>
            </a:r>
            <a:endParaRPr/>
          </a:p>
          <a:p>
            <a:pPr indent="0" lvl="0" marL="0" rtl="0" algn="l">
              <a:spcBef>
                <a:spcPts val="0"/>
              </a:spcBef>
              <a:spcAft>
                <a:spcPts val="0"/>
              </a:spcAft>
              <a:buNone/>
            </a:pPr>
            <a:r>
              <a:rPr lang="en-GB" u="sng">
                <a:solidFill>
                  <a:schemeClr val="hlink"/>
                </a:solidFill>
                <a:hlinkClick r:id="rId4"/>
              </a:rPr>
              <a:t>https://www.worldometers.info/coronavirus/</a:t>
            </a:r>
            <a:endParaRPr/>
          </a:p>
          <a:p>
            <a:pPr indent="0" lvl="0" marL="0" rtl="0" algn="l">
              <a:spcBef>
                <a:spcPts val="0"/>
              </a:spcBef>
              <a:spcAft>
                <a:spcPts val="0"/>
              </a:spcAft>
              <a:buNone/>
            </a:pPr>
            <a:r>
              <a:rPr lang="en-GB" u="sng">
                <a:solidFill>
                  <a:schemeClr val="hlink"/>
                </a:solidFill>
                <a:hlinkClick r:id="rId5"/>
              </a:rPr>
              <a:t>https://www.ajmc.com/view/a-timeline-of-covid19-developments-in-2020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6a5c262c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6a5c262c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https://developer.apple.com/documentation/applemusicapi/songs</a:t>
            </a:r>
            <a:endParaRPr/>
          </a:p>
          <a:p>
            <a:pPr indent="0" lvl="0" marL="0" rtl="0" algn="l">
              <a:spcBef>
                <a:spcPts val="0"/>
              </a:spcBef>
              <a:spcAft>
                <a:spcPts val="0"/>
              </a:spcAft>
              <a:buNone/>
            </a:pPr>
            <a:r>
              <a:rPr lang="en-GB" u="sng">
                <a:solidFill>
                  <a:schemeClr val="hlink"/>
                </a:solidFill>
                <a:hlinkClick r:id="rId3"/>
              </a:rPr>
              <a:t>https://developer.spotify.com/documentation/web-api/reference/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6a5c262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6a5c262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DJ</a:t>
            </a:r>
            <a:endParaRPr/>
          </a:p>
          <a:p>
            <a:pPr indent="0" lvl="0" marL="0" rtl="0" algn="l">
              <a:spcBef>
                <a:spcPts val="0"/>
              </a:spcBef>
              <a:spcAft>
                <a:spcPts val="0"/>
              </a:spcAft>
              <a:buNone/>
            </a:pPr>
            <a:r>
              <a:rPr lang="en-GB" u="sng">
                <a:solidFill>
                  <a:schemeClr val="hlink"/>
                </a:solidFill>
                <a:hlinkClick r:id="rId2"/>
              </a:rPr>
              <a:t>https://developer.spotify.com/documentation/web-api/reference/</a:t>
            </a:r>
            <a:endParaRPr/>
          </a:p>
          <a:p>
            <a:pPr indent="0" lvl="0" marL="0" rtl="0" algn="l">
              <a:spcBef>
                <a:spcPts val="0"/>
              </a:spcBef>
              <a:spcAft>
                <a:spcPts val="0"/>
              </a:spcAft>
              <a:buNone/>
            </a:pPr>
            <a:r>
              <a:rPr lang="en-GB" u="sng">
                <a:solidFill>
                  <a:schemeClr val="hlink"/>
                </a:solidFill>
                <a:hlinkClick r:id="rId3"/>
              </a:rPr>
              <a:t>https://www.kaggle.com/yamaerenay/spotify-dataset-19212020-160k-tracks?select=data_w_genres.csv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94f469b2d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94f469b2d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Shanna</a:t>
            </a:r>
            <a:endParaRPr/>
          </a:p>
          <a:p>
            <a:pPr indent="0" lvl="0" marL="0" rtl="0" algn="l">
              <a:spcBef>
                <a:spcPts val="0"/>
              </a:spcBef>
              <a:spcAft>
                <a:spcPts val="0"/>
              </a:spcAft>
              <a:buNone/>
            </a:pPr>
            <a:r>
              <a:rPr lang="en-GB" u="sng">
                <a:solidFill>
                  <a:schemeClr val="hlink"/>
                </a:solidFill>
                <a:hlinkClick r:id="rId2"/>
              </a:rPr>
              <a:t>https://developer.spotify.com/documentation/web-api/reference/</a:t>
            </a:r>
            <a:endParaRPr/>
          </a:p>
          <a:p>
            <a:pPr indent="0" lvl="0" marL="0" rtl="0" algn="l">
              <a:spcBef>
                <a:spcPts val="0"/>
              </a:spcBef>
              <a:spcAft>
                <a:spcPts val="0"/>
              </a:spcAft>
              <a:buNone/>
            </a:pPr>
            <a:r>
              <a:rPr lang="en-GB" u="sng">
                <a:solidFill>
                  <a:schemeClr val="hlink"/>
                </a:solidFill>
                <a:hlinkClick r:id="rId3"/>
              </a:rPr>
              <a:t>https://www.kaggle.com/yamaerenay/spotify-dataset-19212020-160k-tracks?select=data_w_genres.csv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94f469b2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94f469b2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DJ</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DJ</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7507d4c2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7507d4c2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Chris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DJ - each thumbnail is a link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https://en.wikipedia.org/wiki/Key_(music)</a:t>
            </a:r>
            <a:endParaRPr/>
          </a:p>
          <a:p>
            <a:pPr indent="0" lvl="0" marL="0" rtl="0" algn="l">
              <a:spcBef>
                <a:spcPts val="0"/>
              </a:spcBef>
              <a:spcAft>
                <a:spcPts val="0"/>
              </a:spcAft>
              <a:buNone/>
            </a:pPr>
            <a:r>
              <a:rPr lang="en-GB" u="sng">
                <a:solidFill>
                  <a:schemeClr val="hlink"/>
                </a:solidFill>
                <a:hlinkClick r:id="rId3"/>
              </a:rPr>
              <a:t>https://wmich.edu/mus-theo/courses/keys.html</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1085903"/>
            <a:ext cx="9144000" cy="2971695"/>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8" name="Google Shape;18;p2"/>
          <p:cNvPicPr preferRelativeResize="0"/>
          <p:nvPr/>
        </p:nvPicPr>
        <p:blipFill>
          <a:blip r:embed="rId3">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97" name="Shape 97"/>
        <p:cNvGrpSpPr/>
        <p:nvPr/>
      </p:nvGrpSpPr>
      <p:grpSpPr>
        <a:xfrm>
          <a:off x="0" y="0"/>
          <a:ext cx="0" cy="0"/>
          <a:chOff x="0" y="0"/>
          <a:chExt cx="0" cy="0"/>
        </a:xfrm>
      </p:grpSpPr>
      <p:grpSp>
        <p:nvGrpSpPr>
          <p:cNvPr id="98" name="Google Shape;98;p11"/>
          <p:cNvGrpSpPr/>
          <p:nvPr/>
        </p:nvGrpSpPr>
        <p:grpSpPr>
          <a:xfrm>
            <a:off x="830392" y="4169130"/>
            <a:ext cx="745763" cy="45826"/>
            <a:chOff x="4580561" y="2589004"/>
            <a:chExt cx="1064464" cy="25200"/>
          </a:xfrm>
        </p:grpSpPr>
        <p:sp>
          <p:nvSpPr>
            <p:cNvPr id="99" name="Google Shape;9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 name="Google Shape;10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103" name="Google Shape;103;p11"/>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 name="Shape 104"/>
        <p:cNvGrpSpPr/>
        <p:nvPr/>
      </p:nvGrpSpPr>
      <p:grpSpPr>
        <a:xfrm>
          <a:off x="0" y="0"/>
          <a:ext cx="0" cy="0"/>
          <a:chOff x="0" y="0"/>
          <a:chExt cx="0" cy="0"/>
        </a:xfrm>
      </p:grpSpPr>
      <p:sp>
        <p:nvSpPr>
          <p:cNvPr id="105" name="Google Shape;105;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2"/>
          <p:cNvGrpSpPr/>
          <p:nvPr/>
        </p:nvGrpSpPr>
        <p:grpSpPr>
          <a:xfrm>
            <a:off x="830392" y="1191256"/>
            <a:ext cx="745763" cy="45826"/>
            <a:chOff x="4580561" y="2589004"/>
            <a:chExt cx="1064464" cy="25200"/>
          </a:xfrm>
        </p:grpSpPr>
        <p:sp>
          <p:nvSpPr>
            <p:cNvPr id="107" name="Google Shape;107;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0" name="Google Shape;110;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1" name="Google Shape;111;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2"/>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17" name="Google Shape;117;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 name="Google Shape;119;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0" name="Google Shape;120;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1" name="Google Shape;121;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4"/>
          <p:cNvGrpSpPr/>
          <p:nvPr/>
        </p:nvGrpSpPr>
        <p:grpSpPr>
          <a:xfrm>
            <a:off x="830392" y="4169130"/>
            <a:ext cx="745763" cy="45826"/>
            <a:chOff x="4580561" y="2589004"/>
            <a:chExt cx="1064464" cy="25200"/>
          </a:xfrm>
        </p:grpSpPr>
        <p:sp>
          <p:nvSpPr>
            <p:cNvPr id="124" name="Google Shape;124;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29" name="Google Shape;129;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1" name="Google Shape;131;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2" name="Google Shape;132;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
        <p:nvSpPr>
          <p:cNvPr id="134" name="Google Shape;134;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35" name="Google Shape;135;p15"/>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36" name="Shape 136"/>
        <p:cNvGrpSpPr/>
        <p:nvPr/>
      </p:nvGrpSpPr>
      <p:grpSpPr>
        <a:xfrm>
          <a:off x="0" y="0"/>
          <a:ext cx="0" cy="0"/>
          <a:chOff x="0" y="0"/>
          <a:chExt cx="0" cy="0"/>
        </a:xfrm>
      </p:grpSpPr>
      <p:sp>
        <p:nvSpPr>
          <p:cNvPr id="137" name="Google Shape;13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38" name="Google Shape;13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139" name="Google Shape;139;p16"/>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40" name="Shape 140"/>
        <p:cNvGrpSpPr/>
        <p:nvPr/>
      </p:nvGrpSpPr>
      <p:grpSpPr>
        <a:xfrm>
          <a:off x="0" y="0"/>
          <a:ext cx="0" cy="0"/>
          <a:chOff x="0" y="0"/>
          <a:chExt cx="0" cy="0"/>
        </a:xfrm>
      </p:grpSpPr>
      <p:grpSp>
        <p:nvGrpSpPr>
          <p:cNvPr id="141" name="Google Shape;141;p17"/>
          <p:cNvGrpSpPr/>
          <p:nvPr/>
        </p:nvGrpSpPr>
        <p:grpSpPr>
          <a:xfrm>
            <a:off x="830392" y="1191256"/>
            <a:ext cx="745763" cy="45826"/>
            <a:chOff x="4580561" y="2589004"/>
            <a:chExt cx="1064464" cy="25200"/>
          </a:xfrm>
        </p:grpSpPr>
        <p:sp>
          <p:nvSpPr>
            <p:cNvPr id="142" name="Google Shape;14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5" name="Google Shape;14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7"/>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9" name="Shape 19"/>
        <p:cNvGrpSpPr/>
        <p:nvPr/>
      </p:nvGrpSpPr>
      <p:grpSpPr>
        <a:xfrm>
          <a:off x="0" y="0"/>
          <a:ext cx="0" cy="0"/>
          <a:chOff x="0" y="0"/>
          <a:chExt cx="0" cy="0"/>
        </a:xfrm>
      </p:grpSpPr>
      <p:pic>
        <p:nvPicPr>
          <p:cNvPr descr="shutterstock_429987889_edited.jpg" id="20" name="Google Shape;20;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5"/>
          <p:cNvGrpSpPr/>
          <p:nvPr/>
        </p:nvGrpSpPr>
        <p:grpSpPr>
          <a:xfrm>
            <a:off x="830392" y="1191256"/>
            <a:ext cx="745763" cy="45826"/>
            <a:chOff x="4580561" y="2589004"/>
            <a:chExt cx="1064464" cy="25200"/>
          </a:xfrm>
        </p:grpSpPr>
        <p:sp>
          <p:nvSpPr>
            <p:cNvPr id="45" name="Google Shape;4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8" name="Google Shape;48;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0" name="Google Shape;50;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5"/>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2" name="Shape 52"/>
        <p:cNvGrpSpPr/>
        <p:nvPr/>
      </p:nvGrpSpPr>
      <p:grpSpPr>
        <a:xfrm>
          <a:off x="0" y="0"/>
          <a:ext cx="0" cy="0"/>
          <a:chOff x="0" y="0"/>
          <a:chExt cx="0" cy="0"/>
        </a:xfrm>
      </p:grpSpPr>
      <p:sp>
        <p:nvSpPr>
          <p:cNvPr id="53" name="Google Shape;53;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pic>
        <p:nvPicPr>
          <p:cNvPr id="57" name="Google Shape;57;p6"/>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58" name="Shape 58"/>
        <p:cNvGrpSpPr/>
        <p:nvPr/>
      </p:nvGrpSpPr>
      <p:grpSpPr>
        <a:xfrm>
          <a:off x="0" y="0"/>
          <a:ext cx="0" cy="0"/>
          <a:chOff x="0" y="0"/>
          <a:chExt cx="0" cy="0"/>
        </a:xfrm>
      </p:grpSpPr>
      <p:pic>
        <p:nvPicPr>
          <p:cNvPr descr="shutterstock_31891705.jpg" id="59" name="Google Shape;59;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0" name="Google Shape;60;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4" name="Google Shape;64;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5" name="Google Shape;65;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6" name="Google Shape;66;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8"/>
          <p:cNvGrpSpPr/>
          <p:nvPr/>
        </p:nvGrpSpPr>
        <p:grpSpPr>
          <a:xfrm>
            <a:off x="830392" y="1191256"/>
            <a:ext cx="745763" cy="45826"/>
            <a:chOff x="4580561" y="2589004"/>
            <a:chExt cx="1064464" cy="25200"/>
          </a:xfrm>
        </p:grpSpPr>
        <p:sp>
          <p:nvSpPr>
            <p:cNvPr id="70" name="Google Shape;70;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3" name="Google Shape;73;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4" name="Google Shape;74;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6" name="Google Shape;76;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9"/>
          <p:cNvGrpSpPr/>
          <p:nvPr/>
        </p:nvGrpSpPr>
        <p:grpSpPr>
          <a:xfrm>
            <a:off x="830392" y="1191256"/>
            <a:ext cx="745763" cy="45826"/>
            <a:chOff x="4580561" y="2589004"/>
            <a:chExt cx="1064464" cy="25200"/>
          </a:xfrm>
        </p:grpSpPr>
        <p:sp>
          <p:nvSpPr>
            <p:cNvPr id="81" name="Google Shape;81;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4" name="Google Shape;84;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9"/>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0"/>
          <p:cNvGrpSpPr/>
          <p:nvPr/>
        </p:nvGrpSpPr>
        <p:grpSpPr>
          <a:xfrm>
            <a:off x="830392" y="1191256"/>
            <a:ext cx="745763" cy="45826"/>
            <a:chOff x="4580561" y="2589004"/>
            <a:chExt cx="1064464" cy="25200"/>
          </a:xfrm>
        </p:grpSpPr>
        <p:sp>
          <p:nvSpPr>
            <p:cNvPr id="90" name="Google Shape;9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3" name="Google Shape;9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4" name="Google Shape;9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5" name="Google Shape;9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0"/>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hyperlink" Target="https://open.spotify.com/track/3jjujdWJ72nww5eGnfs2E7?si=a89a9bf4271a44bc" TargetMode="External"/><Relationship Id="rId9"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hyperlink" Target="https://open.spotify.com/track/5KCbr5ndeby4y4ggthdiAb?si=cb14bb6fafd4477b" TargetMode="External"/><Relationship Id="rId7" Type="http://schemas.openxmlformats.org/officeDocument/2006/relationships/image" Target="../media/image15.png"/><Relationship Id="rId8" Type="http://schemas.openxmlformats.org/officeDocument/2006/relationships/hyperlink" Target="https://open.spotify.com/track/0CfPMZ1DSdzglsMRpLDM2H?si=8a29487b8a904b9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8"/>
          <p:cNvSpPr txBox="1"/>
          <p:nvPr>
            <p:ph type="ctrTitle"/>
          </p:nvPr>
        </p:nvSpPr>
        <p:spPr>
          <a:xfrm>
            <a:off x="729450" y="1322450"/>
            <a:ext cx="80277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FFFFFF"/>
                </a:solidFill>
              </a:rPr>
              <a:t>The Effects of COVID-19 on Music Streaming Patterns</a:t>
            </a:r>
            <a:endParaRPr>
              <a:solidFill>
                <a:srgbClr val="FFFFFF"/>
              </a:solidFill>
            </a:endParaRPr>
          </a:p>
        </p:txBody>
      </p:sp>
      <p:sp>
        <p:nvSpPr>
          <p:cNvPr id="153" name="Google Shape;153;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FFFFFF"/>
                </a:solidFill>
              </a:rPr>
              <a:t>Shanna Greathouse, </a:t>
            </a:r>
            <a:r>
              <a:rPr b="1" lang="en-GB" sz="1400">
                <a:solidFill>
                  <a:srgbClr val="FFFFFF"/>
                </a:solidFill>
              </a:rPr>
              <a:t>Douglas Hall Jr., Chris Whitmore</a:t>
            </a:r>
            <a:endParaRPr b="1" sz="1400">
              <a:solidFill>
                <a:srgbClr val="FFFFFF"/>
              </a:solidFill>
            </a:endParaRPr>
          </a:p>
        </p:txBody>
      </p:sp>
      <p:sp>
        <p:nvSpPr>
          <p:cNvPr id="154" name="Google Shape;154;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7"/>
          <p:cNvSpPr txBox="1"/>
          <p:nvPr>
            <p:ph idx="1" type="body"/>
          </p:nvPr>
        </p:nvSpPr>
        <p:spPr>
          <a:xfrm>
            <a:off x="2497950" y="507475"/>
            <a:ext cx="6449400" cy="46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t>“The musical positiveness conveyed by a track. Tracks with high valence sound more positive (happy, cheerful, euphoric), while tracks with low valence sound more negative (sad, depressed, angry).” </a:t>
            </a:r>
            <a:endParaRPr sz="1000"/>
          </a:p>
          <a:p>
            <a:pPr indent="0" lvl="0" marL="4572000" rtl="0" algn="l">
              <a:lnSpc>
                <a:spcPct val="115000"/>
              </a:lnSpc>
              <a:spcBef>
                <a:spcPts val="1600"/>
              </a:spcBef>
              <a:spcAft>
                <a:spcPts val="0"/>
              </a:spcAft>
              <a:buNone/>
            </a:pPr>
            <a:r>
              <a:rPr i="1" lang="en-GB" sz="1000"/>
              <a:t>-Spotify Community Forum</a:t>
            </a:r>
            <a:endParaRPr i="1" sz="1000"/>
          </a:p>
          <a:p>
            <a:pPr indent="0" lvl="0" marL="0" rtl="0" algn="l">
              <a:lnSpc>
                <a:spcPct val="115000"/>
              </a:lnSpc>
              <a:spcBef>
                <a:spcPts val="1600"/>
              </a:spcBef>
              <a:spcAft>
                <a:spcPts val="0"/>
              </a:spcAft>
              <a:buNone/>
            </a:pPr>
            <a:r>
              <a:t/>
            </a:r>
            <a:endParaRPr sz="1100"/>
          </a:p>
          <a:p>
            <a:pPr indent="0" lvl="0" marL="0" rtl="0" algn="l">
              <a:lnSpc>
                <a:spcPct val="115000"/>
              </a:lnSpc>
              <a:spcBef>
                <a:spcPts val="1600"/>
              </a:spcBef>
              <a:spcAft>
                <a:spcPts val="1600"/>
              </a:spcAft>
              <a:buNone/>
            </a:pPr>
            <a:r>
              <a:t/>
            </a:r>
            <a:endParaRPr sz="1100"/>
          </a:p>
        </p:txBody>
      </p:sp>
      <p:sp>
        <p:nvSpPr>
          <p:cNvPr id="263" name="Google Shape;263;p27"/>
          <p:cNvSpPr txBox="1"/>
          <p:nvPr/>
        </p:nvSpPr>
        <p:spPr>
          <a:xfrm>
            <a:off x="2276097" y="129760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rgbClr val="666666"/>
                </a:solidFill>
                <a:latin typeface="Lato"/>
                <a:ea typeface="Lato"/>
                <a:cs typeface="Lato"/>
                <a:sym typeface="Lato"/>
              </a:rPr>
              <a:t>R2 </a:t>
            </a:r>
            <a:endParaRPr b="1" sz="2000">
              <a:solidFill>
                <a:srgbClr val="666666"/>
              </a:solidFill>
              <a:latin typeface="Lato"/>
              <a:ea typeface="Lato"/>
              <a:cs typeface="Lato"/>
              <a:sym typeface="Lato"/>
            </a:endParaRPr>
          </a:p>
        </p:txBody>
      </p:sp>
      <p:sp>
        <p:nvSpPr>
          <p:cNvPr id="264" name="Google Shape;264;p27"/>
          <p:cNvSpPr txBox="1"/>
          <p:nvPr/>
        </p:nvSpPr>
        <p:spPr>
          <a:xfrm>
            <a:off x="2276097" y="1782925"/>
            <a:ext cx="1560300" cy="8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chemeClr val="dk1"/>
                </a:solidFill>
                <a:latin typeface="Lato"/>
                <a:ea typeface="Lato"/>
                <a:cs typeface="Lato"/>
                <a:sym typeface="Lato"/>
              </a:rPr>
              <a:t>0.007 </a:t>
            </a:r>
            <a:r>
              <a:rPr b="1" i="1" lang="en-GB" sz="800">
                <a:solidFill>
                  <a:schemeClr val="dk1"/>
                </a:solidFill>
                <a:latin typeface="Lato"/>
                <a:ea typeface="Lato"/>
                <a:cs typeface="Lato"/>
                <a:sym typeface="Lato"/>
              </a:rPr>
              <a:t>Weak positive correlation between happy music and popularity</a:t>
            </a:r>
            <a:endParaRPr i="1" sz="800">
              <a:solidFill>
                <a:schemeClr val="dk1"/>
              </a:solidFill>
              <a:latin typeface="Lato"/>
              <a:ea typeface="Lato"/>
              <a:cs typeface="Lato"/>
              <a:sym typeface="Lato"/>
            </a:endParaRPr>
          </a:p>
        </p:txBody>
      </p:sp>
      <p:sp>
        <p:nvSpPr>
          <p:cNvPr id="265" name="Google Shape;265;p27"/>
          <p:cNvSpPr txBox="1"/>
          <p:nvPr/>
        </p:nvSpPr>
        <p:spPr>
          <a:xfrm>
            <a:off x="2276097" y="2925695"/>
            <a:ext cx="1696500" cy="8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800">
                <a:solidFill>
                  <a:schemeClr val="accent3"/>
                </a:solidFill>
                <a:latin typeface="Lato"/>
                <a:ea typeface="Lato"/>
                <a:cs typeface="Lato"/>
                <a:sym typeface="Lato"/>
              </a:rPr>
              <a:t>.010 </a:t>
            </a:r>
            <a:r>
              <a:rPr b="1" i="1" lang="en-GB" sz="800">
                <a:solidFill>
                  <a:schemeClr val="accent3"/>
                </a:solidFill>
                <a:latin typeface="Lato"/>
                <a:ea typeface="Lato"/>
                <a:cs typeface="Lato"/>
                <a:sym typeface="Lato"/>
              </a:rPr>
              <a:t>Weak correlation  but stronger than 2019 by 42% suggesting more upbeat music was a stronger predictor of popularity than in 2019</a:t>
            </a:r>
            <a:endParaRPr b="1" i="1" sz="800">
              <a:solidFill>
                <a:schemeClr val="accent3"/>
              </a:solidFill>
              <a:latin typeface="Lato"/>
              <a:ea typeface="Lato"/>
              <a:cs typeface="Lato"/>
              <a:sym typeface="Lato"/>
            </a:endParaRPr>
          </a:p>
        </p:txBody>
      </p:sp>
      <p:sp>
        <p:nvSpPr>
          <p:cNvPr id="266" name="Google Shape;26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7" name="Google Shape;267;p27"/>
          <p:cNvSpPr txBox="1"/>
          <p:nvPr>
            <p:ph idx="4294967295" type="title"/>
          </p:nvPr>
        </p:nvSpPr>
        <p:spPr>
          <a:xfrm>
            <a:off x="729450" y="434725"/>
            <a:ext cx="16965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Valence</a:t>
            </a:r>
            <a:endParaRPr/>
          </a:p>
        </p:txBody>
      </p:sp>
      <p:sp>
        <p:nvSpPr>
          <p:cNvPr id="268" name="Google Shape;268;p27"/>
          <p:cNvSpPr txBox="1"/>
          <p:nvPr/>
        </p:nvSpPr>
        <p:spPr>
          <a:xfrm>
            <a:off x="2276097" y="3916075"/>
            <a:ext cx="1696500" cy="8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i="1" lang="en-GB" sz="800">
                <a:solidFill>
                  <a:srgbClr val="008FFF"/>
                </a:solidFill>
                <a:latin typeface="Lato"/>
                <a:ea typeface="Lato"/>
                <a:cs typeface="Lato"/>
                <a:sym typeface="Lato"/>
              </a:rPr>
              <a:t>.009 Weak and slightly negative correlation between happy music and popularity.  </a:t>
            </a:r>
            <a:r>
              <a:rPr b="1" i="1" lang="en-GB" sz="800" u="sng">
                <a:solidFill>
                  <a:srgbClr val="008FFF"/>
                </a:solidFill>
                <a:latin typeface="Lato"/>
                <a:ea typeface="Lato"/>
                <a:cs typeface="Lato"/>
                <a:sym typeface="Lato"/>
              </a:rPr>
              <a:t>Note 2021 is a partial year and seasonality has not been factored</a:t>
            </a:r>
            <a:endParaRPr b="1" i="1" sz="800" u="sng">
              <a:solidFill>
                <a:srgbClr val="008FFF"/>
              </a:solidFill>
              <a:latin typeface="Lato"/>
              <a:ea typeface="Lato"/>
              <a:cs typeface="Lato"/>
              <a:sym typeface="Lato"/>
            </a:endParaRPr>
          </a:p>
        </p:txBody>
      </p:sp>
      <p:pic>
        <p:nvPicPr>
          <p:cNvPr id="269" name="Google Shape;269;p27"/>
          <p:cNvPicPr preferRelativeResize="0"/>
          <p:nvPr/>
        </p:nvPicPr>
        <p:blipFill>
          <a:blip r:embed="rId4">
            <a:alphaModFix/>
          </a:blip>
          <a:stretch>
            <a:fillRect/>
          </a:stretch>
        </p:blipFill>
        <p:spPr>
          <a:xfrm>
            <a:off x="669925" y="1782925"/>
            <a:ext cx="1373850" cy="945100"/>
          </a:xfrm>
          <a:prstGeom prst="rect">
            <a:avLst/>
          </a:prstGeom>
          <a:noFill/>
          <a:ln>
            <a:noFill/>
          </a:ln>
        </p:spPr>
      </p:pic>
      <p:pic>
        <p:nvPicPr>
          <p:cNvPr id="270" name="Google Shape;270;p27"/>
          <p:cNvPicPr preferRelativeResize="0"/>
          <p:nvPr/>
        </p:nvPicPr>
        <p:blipFill>
          <a:blip r:embed="rId5">
            <a:alphaModFix/>
          </a:blip>
          <a:stretch>
            <a:fillRect/>
          </a:stretch>
        </p:blipFill>
        <p:spPr>
          <a:xfrm>
            <a:off x="669925" y="2876550"/>
            <a:ext cx="1311021" cy="891000"/>
          </a:xfrm>
          <a:prstGeom prst="rect">
            <a:avLst/>
          </a:prstGeom>
          <a:noFill/>
          <a:ln>
            <a:noFill/>
          </a:ln>
        </p:spPr>
      </p:pic>
      <p:pic>
        <p:nvPicPr>
          <p:cNvPr id="271" name="Google Shape;271;p27"/>
          <p:cNvPicPr preferRelativeResize="0"/>
          <p:nvPr/>
        </p:nvPicPr>
        <p:blipFill>
          <a:blip r:embed="rId6">
            <a:alphaModFix/>
          </a:blip>
          <a:stretch>
            <a:fillRect/>
          </a:stretch>
        </p:blipFill>
        <p:spPr>
          <a:xfrm>
            <a:off x="669925" y="3916075"/>
            <a:ext cx="1373850" cy="896313"/>
          </a:xfrm>
          <a:prstGeom prst="rect">
            <a:avLst/>
          </a:prstGeom>
          <a:noFill/>
          <a:ln>
            <a:noFill/>
          </a:ln>
        </p:spPr>
      </p:pic>
      <p:sp>
        <p:nvSpPr>
          <p:cNvPr id="272" name="Google Shape;272;p27"/>
          <p:cNvSpPr/>
          <p:nvPr/>
        </p:nvSpPr>
        <p:spPr>
          <a:xfrm>
            <a:off x="204375" y="1871700"/>
            <a:ext cx="329400" cy="2872500"/>
          </a:xfrm>
          <a:prstGeom prst="downArrow">
            <a:avLst>
              <a:gd fmla="val 50000" name="adj1"/>
              <a:gd fmla="val 50000" name="adj2"/>
            </a:avLst>
          </a:prstGeom>
          <a:gradFill>
            <a:gsLst>
              <a:gs pos="0">
                <a:schemeClr val="dk1"/>
              </a:gs>
              <a:gs pos="5000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nvSpPr>
        <p:spPr>
          <a:xfrm>
            <a:off x="4835606" y="1221400"/>
            <a:ext cx="35097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rgbClr val="666666"/>
                </a:solidFill>
                <a:latin typeface="Lato"/>
                <a:ea typeface="Lato"/>
                <a:cs typeface="Lato"/>
                <a:sym typeface="Lato"/>
              </a:rPr>
              <a:t>Conclusion(s)</a:t>
            </a:r>
            <a:endParaRPr b="1" sz="2000">
              <a:solidFill>
                <a:srgbClr val="666666"/>
              </a:solidFill>
              <a:latin typeface="Lato"/>
              <a:ea typeface="Lato"/>
              <a:cs typeface="Lato"/>
              <a:sym typeface="Lato"/>
            </a:endParaRPr>
          </a:p>
        </p:txBody>
      </p:sp>
      <p:sp>
        <p:nvSpPr>
          <p:cNvPr id="274" name="Google Shape;274;p27"/>
          <p:cNvSpPr txBox="1"/>
          <p:nvPr/>
        </p:nvSpPr>
        <p:spPr>
          <a:xfrm>
            <a:off x="4937800" y="1619475"/>
            <a:ext cx="3180600" cy="10776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Positivity is not a strong predictor of popularity, regardless of release year.</a:t>
            </a:r>
            <a:endParaRPr b="1" sz="800">
              <a:solidFill>
                <a:srgbClr val="666666"/>
              </a:solidFill>
              <a:latin typeface="Lato"/>
              <a:ea typeface="Lato"/>
              <a:cs typeface="Lato"/>
              <a:sym typeface="Lato"/>
            </a:endParaRPr>
          </a:p>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The most positive songs released in 2020 have 42% more likelihood of being popular than the most positive songs released in 2019 indicating 2020 was a year people were searching for more positive, upbeat music</a:t>
            </a:r>
            <a:endParaRPr b="1" sz="800">
              <a:solidFill>
                <a:srgbClr val="666666"/>
              </a:solidFill>
              <a:latin typeface="Lato"/>
              <a:ea typeface="Lato"/>
              <a:cs typeface="Lato"/>
              <a:sym typeface="Lato"/>
            </a:endParaRPr>
          </a:p>
          <a:p>
            <a:pPr indent="-279400" lvl="0" marL="457200" rtl="0" algn="l">
              <a:lnSpc>
                <a:spcPct val="115000"/>
              </a:lnSpc>
              <a:spcBef>
                <a:spcPts val="0"/>
              </a:spcBef>
              <a:spcAft>
                <a:spcPts val="0"/>
              </a:spcAft>
              <a:buClr>
                <a:srgbClr val="FF0000"/>
              </a:buClr>
              <a:buSzPts val="800"/>
              <a:buFont typeface="Lato"/>
              <a:buChar char="●"/>
            </a:pPr>
            <a:r>
              <a:rPr b="1" lang="en-GB" sz="800">
                <a:solidFill>
                  <a:srgbClr val="FF0000"/>
                </a:solidFill>
                <a:latin typeface="Lato"/>
                <a:ea typeface="Lato"/>
                <a:cs typeface="Lato"/>
                <a:sym typeface="Lato"/>
              </a:rPr>
              <a:t>2021, a year which </a:t>
            </a:r>
            <a:endParaRPr b="1" sz="800">
              <a:solidFill>
                <a:srgbClr val="FF0000"/>
              </a:solidFill>
              <a:latin typeface="Lato"/>
              <a:ea typeface="Lato"/>
              <a:cs typeface="Lato"/>
              <a:sym typeface="Lato"/>
            </a:endParaRPr>
          </a:p>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Popularity tends to </a:t>
            </a:r>
            <a:r>
              <a:rPr b="1" lang="en-GB" sz="800">
                <a:solidFill>
                  <a:srgbClr val="666666"/>
                </a:solidFill>
                <a:latin typeface="Lato"/>
                <a:ea typeface="Lato"/>
                <a:cs typeface="Lato"/>
                <a:sym typeface="Lato"/>
              </a:rPr>
              <a:t>bifurcated</a:t>
            </a:r>
            <a:r>
              <a:rPr b="1" lang="en-GB" sz="800">
                <a:solidFill>
                  <a:srgbClr val="666666"/>
                </a:solidFill>
                <a:latin typeface="Lato"/>
                <a:ea typeface="Lato"/>
                <a:cs typeface="Lato"/>
                <a:sym typeface="Lato"/>
              </a:rPr>
              <a:t> into above 60 and below 40 for songs, but 2021 shows much more popularity ranges suggesting more diverse listening behaviors</a:t>
            </a:r>
            <a:endParaRPr b="1" sz="800">
              <a:solidFill>
                <a:srgbClr val="666666"/>
              </a:solidFill>
              <a:latin typeface="Lato"/>
              <a:ea typeface="Lato"/>
              <a:cs typeface="Lato"/>
              <a:sym typeface="Lato"/>
            </a:endParaRPr>
          </a:p>
        </p:txBody>
      </p:sp>
      <p:sp>
        <p:nvSpPr>
          <p:cNvPr id="275" name="Google Shape;275;p27"/>
          <p:cNvSpPr txBox="1"/>
          <p:nvPr/>
        </p:nvSpPr>
        <p:spPr>
          <a:xfrm>
            <a:off x="4937799" y="3167775"/>
            <a:ext cx="3963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rgbClr val="666666"/>
                </a:solidFill>
                <a:latin typeface="Lato"/>
                <a:ea typeface="Lato"/>
                <a:cs typeface="Lato"/>
                <a:sym typeface="Lato"/>
              </a:rPr>
              <a:t>Limitation(s) &amp; Enhancement(s)</a:t>
            </a:r>
            <a:endParaRPr b="1" sz="2000">
              <a:solidFill>
                <a:srgbClr val="666666"/>
              </a:solidFill>
              <a:latin typeface="Lato"/>
              <a:ea typeface="Lato"/>
              <a:cs typeface="Lato"/>
              <a:sym typeface="Lato"/>
            </a:endParaRPr>
          </a:p>
        </p:txBody>
      </p:sp>
      <p:sp>
        <p:nvSpPr>
          <p:cNvPr id="276" name="Google Shape;276;p27"/>
          <p:cNvSpPr txBox="1"/>
          <p:nvPr/>
        </p:nvSpPr>
        <p:spPr>
          <a:xfrm>
            <a:off x="5040000" y="3565850"/>
            <a:ext cx="3180600" cy="10776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Data does not indicate popularity in a year, but rather current popularity by year released</a:t>
            </a:r>
            <a:endParaRPr b="1" sz="800">
              <a:solidFill>
                <a:srgbClr val="666666"/>
              </a:solidFill>
              <a:latin typeface="Lato"/>
              <a:ea typeface="Lato"/>
              <a:cs typeface="Lato"/>
              <a:sym typeface="Lato"/>
            </a:endParaRPr>
          </a:p>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Regionalizing data and trending against COVID trends by country</a:t>
            </a:r>
            <a:endParaRPr b="1" sz="800">
              <a:solidFill>
                <a:srgbClr val="666666"/>
              </a:solidFill>
              <a:latin typeface="Lato"/>
              <a:ea typeface="Lato"/>
              <a:cs typeface="Lato"/>
              <a:sym typeface="Lato"/>
            </a:endParaRPr>
          </a:p>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Layering mental health trends with popularity trends to indicate whether it is </a:t>
            </a:r>
            <a:endParaRPr b="1" sz="800">
              <a:solidFill>
                <a:srgbClr val="666666"/>
              </a:solidFill>
              <a:latin typeface="Lato"/>
              <a:ea typeface="Lato"/>
              <a:cs typeface="Lato"/>
              <a:sym typeface="Lato"/>
            </a:endParaRPr>
          </a:p>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2021 is a partial year and should be grossed up or other data seasonalized to account for variations</a:t>
            </a:r>
            <a:endParaRPr b="1" sz="800">
              <a:solidFill>
                <a:srgbClr val="666666"/>
              </a:solidFill>
              <a:latin typeface="Lato"/>
              <a:ea typeface="Lato"/>
              <a:cs typeface="Lato"/>
              <a:sym typeface="Lato"/>
            </a:endParaRPr>
          </a:p>
        </p:txBody>
      </p:sp>
      <p:sp>
        <p:nvSpPr>
          <p:cNvPr id="277" name="Google Shape;277;p27"/>
          <p:cNvSpPr txBox="1"/>
          <p:nvPr/>
        </p:nvSpPr>
        <p:spPr>
          <a:xfrm rot="-5400000">
            <a:off x="58125" y="2068875"/>
            <a:ext cx="621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solidFill>
                  <a:srgbClr val="FFFFFF"/>
                </a:solidFill>
                <a:latin typeface="Lato"/>
                <a:ea typeface="Lato"/>
                <a:cs typeface="Lato"/>
                <a:sym typeface="Lato"/>
              </a:rPr>
              <a:t>PRE-COVID</a:t>
            </a:r>
            <a:endParaRPr b="1" sz="600">
              <a:solidFill>
                <a:srgbClr val="FFFFFF"/>
              </a:solidFill>
              <a:latin typeface="Lato"/>
              <a:ea typeface="Lato"/>
              <a:cs typeface="Lato"/>
              <a:sym typeface="Lato"/>
            </a:endParaRPr>
          </a:p>
        </p:txBody>
      </p:sp>
      <p:sp>
        <p:nvSpPr>
          <p:cNvPr id="278" name="Google Shape;278;p27"/>
          <p:cNvSpPr txBox="1"/>
          <p:nvPr/>
        </p:nvSpPr>
        <p:spPr>
          <a:xfrm rot="-5400000">
            <a:off x="58125" y="3169500"/>
            <a:ext cx="621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solidFill>
                  <a:srgbClr val="FFFFFF"/>
                </a:solidFill>
                <a:latin typeface="Lato"/>
                <a:ea typeface="Lato"/>
                <a:cs typeface="Lato"/>
                <a:sym typeface="Lato"/>
              </a:rPr>
              <a:t>COVID</a:t>
            </a:r>
            <a:endParaRPr b="1" sz="600">
              <a:solidFill>
                <a:srgbClr val="FFFFFF"/>
              </a:solidFill>
              <a:latin typeface="Lato"/>
              <a:ea typeface="Lato"/>
              <a:cs typeface="Lato"/>
              <a:sym typeface="Lato"/>
            </a:endParaRPr>
          </a:p>
        </p:txBody>
      </p:sp>
      <p:sp>
        <p:nvSpPr>
          <p:cNvPr id="279" name="Google Shape;279;p27"/>
          <p:cNvSpPr txBox="1"/>
          <p:nvPr/>
        </p:nvSpPr>
        <p:spPr>
          <a:xfrm rot="-5400000">
            <a:off x="-74625" y="4204675"/>
            <a:ext cx="887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solidFill>
                  <a:srgbClr val="FFFFFF"/>
                </a:solidFill>
                <a:latin typeface="Lato"/>
                <a:ea typeface="Lato"/>
                <a:cs typeface="Lato"/>
                <a:sym typeface="Lato"/>
              </a:rPr>
              <a:t>COVID REBOND</a:t>
            </a:r>
            <a:endParaRPr b="1" sz="600">
              <a:solidFill>
                <a:srgbClr val="FFFFFF"/>
              </a:solidFill>
              <a:latin typeface="Lato"/>
              <a:ea typeface="Lato"/>
              <a:cs typeface="Lato"/>
              <a:sym typeface="Lato"/>
            </a:endParaRPr>
          </a:p>
        </p:txBody>
      </p:sp>
      <p:sp>
        <p:nvSpPr>
          <p:cNvPr id="280" name="Google Shape;280;p27"/>
          <p:cNvSpPr txBox="1"/>
          <p:nvPr>
            <p:ph idx="1" type="body"/>
          </p:nvPr>
        </p:nvSpPr>
        <p:spPr>
          <a:xfrm>
            <a:off x="61575" y="4867150"/>
            <a:ext cx="6449400" cy="27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t>Source(s): Spotify API,  MHA National (2021), </a:t>
            </a:r>
            <a:endParaRPr sz="1000"/>
          </a:p>
          <a:p>
            <a:pPr indent="0" lvl="0" marL="4572000" rtl="0" algn="l">
              <a:lnSpc>
                <a:spcPct val="115000"/>
              </a:lnSpc>
              <a:spcBef>
                <a:spcPts val="1600"/>
              </a:spcBef>
              <a:spcAft>
                <a:spcPts val="0"/>
              </a:spcAft>
              <a:buNone/>
            </a:pPr>
            <a:r>
              <a:rPr i="1" lang="en-GB" sz="1000"/>
              <a:t>-Spotify Community Forum</a:t>
            </a:r>
            <a:endParaRPr i="1" sz="1000"/>
          </a:p>
          <a:p>
            <a:pPr indent="0" lvl="0" marL="0" rtl="0" algn="l">
              <a:lnSpc>
                <a:spcPct val="115000"/>
              </a:lnSpc>
              <a:spcBef>
                <a:spcPts val="1600"/>
              </a:spcBef>
              <a:spcAft>
                <a:spcPts val="0"/>
              </a:spcAft>
              <a:buNone/>
            </a:pPr>
            <a:r>
              <a:t/>
            </a:r>
            <a:endParaRPr sz="1100"/>
          </a:p>
          <a:p>
            <a:pPr indent="0" lvl="0" marL="0" rtl="0" algn="l">
              <a:lnSpc>
                <a:spcPct val="115000"/>
              </a:lnSpc>
              <a:spcBef>
                <a:spcPts val="1600"/>
              </a:spcBef>
              <a:spcAft>
                <a:spcPts val="1600"/>
              </a:spcAft>
              <a:buNone/>
            </a:pPr>
            <a:r>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Songs Released</a:t>
            </a:r>
            <a:endParaRPr sz="800"/>
          </a:p>
        </p:txBody>
      </p:sp>
      <p:sp>
        <p:nvSpPr>
          <p:cNvPr id="286" name="Google Shape;286;p28"/>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2019</a:t>
            </a:r>
            <a:endParaRPr b="1">
              <a:latin typeface="Lato"/>
              <a:ea typeface="Lato"/>
              <a:cs typeface="Lato"/>
              <a:sym typeface="Lato"/>
            </a:endParaRPr>
          </a:p>
        </p:txBody>
      </p:sp>
      <p:sp>
        <p:nvSpPr>
          <p:cNvPr id="287" name="Google Shape;287;p28"/>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GB" sz="2500">
                <a:solidFill>
                  <a:schemeClr val="dk1"/>
                </a:solidFill>
              </a:rPr>
              <a:t>2159</a:t>
            </a:r>
            <a:endParaRPr b="1" sz="2500">
              <a:solidFill>
                <a:schemeClr val="dk1"/>
              </a:solidFill>
            </a:endParaRPr>
          </a:p>
        </p:txBody>
      </p:sp>
      <p:sp>
        <p:nvSpPr>
          <p:cNvPr id="288" name="Google Shape;288;p28"/>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2020</a:t>
            </a:r>
            <a:endParaRPr b="1">
              <a:latin typeface="Lato"/>
              <a:ea typeface="Lato"/>
              <a:cs typeface="Lato"/>
              <a:sym typeface="Lato"/>
            </a:endParaRPr>
          </a:p>
        </p:txBody>
      </p:sp>
      <p:sp>
        <p:nvSpPr>
          <p:cNvPr id="289" name="Google Shape;289;p28"/>
          <p:cNvSpPr txBox="1"/>
          <p:nvPr>
            <p:ph type="title"/>
          </p:nvPr>
        </p:nvSpPr>
        <p:spPr>
          <a:xfrm>
            <a:off x="3754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000">
                <a:solidFill>
                  <a:srgbClr val="FF7F7F"/>
                </a:solidFill>
              </a:rPr>
              <a:t>3124 </a:t>
            </a:r>
            <a:r>
              <a:rPr b="0" lang="en-GB" sz="2000">
                <a:solidFill>
                  <a:srgbClr val="FF7F7F"/>
                </a:solidFill>
              </a:rPr>
              <a:t>(+44%)</a:t>
            </a:r>
            <a:endParaRPr b="0" sz="2000">
              <a:solidFill>
                <a:srgbClr val="FF7F7F"/>
              </a:solidFill>
            </a:endParaRPr>
          </a:p>
        </p:txBody>
      </p:sp>
      <p:sp>
        <p:nvSpPr>
          <p:cNvPr id="290" name="Google Shape;290;p28"/>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2021</a:t>
            </a:r>
            <a:endParaRPr b="1">
              <a:latin typeface="Lato"/>
              <a:ea typeface="Lato"/>
              <a:cs typeface="Lato"/>
              <a:sym typeface="Lato"/>
            </a:endParaRPr>
          </a:p>
        </p:txBody>
      </p:sp>
      <p:sp>
        <p:nvSpPr>
          <p:cNvPr id="291" name="Google Shape;291;p28"/>
          <p:cNvSpPr txBox="1"/>
          <p:nvPr>
            <p:ph idx="4294967295" type="body"/>
          </p:nvPr>
        </p:nvSpPr>
        <p:spPr>
          <a:xfrm>
            <a:off x="6585600" y="2509675"/>
            <a:ext cx="24378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1800">
                <a:solidFill>
                  <a:srgbClr val="008FFF"/>
                </a:solidFill>
              </a:rPr>
              <a:t>988 </a:t>
            </a:r>
            <a:r>
              <a:rPr lang="en-GB" sz="900">
                <a:solidFill>
                  <a:srgbClr val="008FFF"/>
                </a:solidFill>
              </a:rPr>
              <a:t>(+400% based on daily release rate)</a:t>
            </a:r>
            <a:endParaRPr sz="900">
              <a:solidFill>
                <a:srgbClr val="008FFF"/>
              </a:solidFill>
            </a:endParaRPr>
          </a:p>
        </p:txBody>
      </p:sp>
      <p:pic>
        <p:nvPicPr>
          <p:cNvPr descr="shutterstock_429987889_edited.jpg" id="292" name="Google Shape;292;p28"/>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293" name="Google Shape;293;p28"/>
          <p:cNvGrpSpPr/>
          <p:nvPr/>
        </p:nvGrpSpPr>
        <p:grpSpPr>
          <a:xfrm>
            <a:off x="845575" y="3060165"/>
            <a:ext cx="92400" cy="411825"/>
            <a:chOff x="845575" y="2563700"/>
            <a:chExt cx="92400" cy="411825"/>
          </a:xfrm>
        </p:grpSpPr>
        <p:cxnSp>
          <p:nvCxnSpPr>
            <p:cNvPr id="294" name="Google Shape;294;p28"/>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95" name="Google Shape;295;p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8"/>
          <p:cNvGrpSpPr/>
          <p:nvPr/>
        </p:nvGrpSpPr>
        <p:grpSpPr>
          <a:xfrm>
            <a:off x="3747175" y="3060165"/>
            <a:ext cx="92400" cy="411825"/>
            <a:chOff x="845575" y="2563700"/>
            <a:chExt cx="92400" cy="411825"/>
          </a:xfrm>
        </p:grpSpPr>
        <p:cxnSp>
          <p:nvCxnSpPr>
            <p:cNvPr id="297" name="Google Shape;297;p28"/>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98" name="Google Shape;298;p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8"/>
          <p:cNvGrpSpPr/>
          <p:nvPr/>
        </p:nvGrpSpPr>
        <p:grpSpPr>
          <a:xfrm>
            <a:off x="6648775" y="3060165"/>
            <a:ext cx="92400" cy="411825"/>
            <a:chOff x="845575" y="2563700"/>
            <a:chExt cx="92400" cy="411825"/>
          </a:xfrm>
        </p:grpSpPr>
        <p:cxnSp>
          <p:nvCxnSpPr>
            <p:cNvPr id="300" name="Google Shape;300;p28"/>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01" name="Google Shape;301;p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03" name="Google Shape;303;p28"/>
          <p:cNvSpPr txBox="1"/>
          <p:nvPr>
            <p:ph idx="4294967295" type="body"/>
          </p:nvPr>
        </p:nvSpPr>
        <p:spPr>
          <a:xfrm>
            <a:off x="2173700" y="1737425"/>
            <a:ext cx="6449400" cy="77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t>The theory was music would have slowed release in 2020 as a result of less touring monetization opportunities after album release.  However, 2020 actually realized an increase of 44% YOY in song releases.  People had more down time for creative outlets including music production.  In 2021, the daily release rate has skyrocketed but seasonality has not been accounted for.</a:t>
            </a:r>
            <a:endParaRPr sz="1100"/>
          </a:p>
          <a:p>
            <a:pPr indent="0" lvl="0" marL="0" rtl="0" algn="l">
              <a:lnSpc>
                <a:spcPct val="115000"/>
              </a:lnSpc>
              <a:spcBef>
                <a:spcPts val="1600"/>
              </a:spcBef>
              <a:spcAft>
                <a:spcPts val="1600"/>
              </a:spcAft>
              <a:buNone/>
            </a:pPr>
            <a:r>
              <a:t/>
            </a:r>
            <a:endParaRPr sz="1100"/>
          </a:p>
        </p:txBody>
      </p:sp>
      <p:pic>
        <p:nvPicPr>
          <p:cNvPr id="304" name="Google Shape;304;p28"/>
          <p:cNvPicPr preferRelativeResize="0"/>
          <p:nvPr/>
        </p:nvPicPr>
        <p:blipFill>
          <a:blip r:embed="rId4">
            <a:alphaModFix/>
          </a:blip>
          <a:stretch>
            <a:fillRect/>
          </a:stretch>
        </p:blipFill>
        <p:spPr>
          <a:xfrm>
            <a:off x="803525" y="0"/>
            <a:ext cx="2074142" cy="1382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9"/>
          <p:cNvSpPr txBox="1"/>
          <p:nvPr>
            <p:ph type="title"/>
          </p:nvPr>
        </p:nvSpPr>
        <p:spPr>
          <a:xfrm>
            <a:off x="727800" y="5806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Conclusion and Recommended Next Steps</a:t>
            </a:r>
            <a:endParaRPr sz="800"/>
          </a:p>
        </p:txBody>
      </p:sp>
      <p:sp>
        <p:nvSpPr>
          <p:cNvPr id="310" name="Google Shape;310;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1" name="Google Shape;311;p29"/>
          <p:cNvSpPr txBox="1"/>
          <p:nvPr/>
        </p:nvSpPr>
        <p:spPr>
          <a:xfrm>
            <a:off x="1302475" y="1431475"/>
            <a:ext cx="6051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u="sng">
                <a:solidFill>
                  <a:schemeClr val="dk1"/>
                </a:solidFill>
              </a:rPr>
              <a:t>2019</a:t>
            </a:r>
            <a:r>
              <a:rPr lang="en-GB" sz="1000">
                <a:solidFill>
                  <a:schemeClr val="dk1"/>
                </a:solidFill>
              </a:rPr>
              <a:t> = nervous energy, slight dissonance, but still a preference for major (more upbeat keys).  Music releases were moderate as musicians focused on touring for monetization.</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GB" sz="1000" u="sng">
                <a:solidFill>
                  <a:schemeClr val="dk1"/>
                </a:solidFill>
              </a:rPr>
              <a:t>2020</a:t>
            </a:r>
            <a:r>
              <a:rPr lang="en-GB" sz="1000">
                <a:solidFill>
                  <a:schemeClr val="dk1"/>
                </a:solidFill>
              </a:rPr>
              <a:t> = dissonance amplified.  Music releases and creative energy lept as people sought out outlets to pass the time </a:t>
            </a:r>
            <a:r>
              <a:rPr lang="en-GB" sz="1000">
                <a:solidFill>
                  <a:schemeClr val="dk1"/>
                </a:solidFill>
              </a:rPr>
              <a:t>during quarantine and a means to cope with the economic, political, and health crisis of the time.</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GB" sz="1000" u="sng">
                <a:solidFill>
                  <a:schemeClr val="dk1"/>
                </a:solidFill>
              </a:rPr>
              <a:t>2021</a:t>
            </a:r>
            <a:r>
              <a:rPr lang="en-GB" sz="1000">
                <a:solidFill>
                  <a:schemeClr val="dk1"/>
                </a:solidFill>
              </a:rPr>
              <a:t> = year of optimism.  Though quarantines are slowly lifting, music release daily rates skyrocketed and music popularity has been focused on major keys again with a triumphant, upbeat favoritism.  As quarantine lifts, we expect music releases to slow from ~40 per day to closer to 10 - 20 (2019 and 2020 rate median).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GB" sz="1000">
                <a:solidFill>
                  <a:schemeClr val="dk1"/>
                </a:solidFill>
              </a:rPr>
              <a:t>Music will continue to be an outlet for people during times of distress and listening patterns clearly change based on outside stressors.  Music tends to mirror the emotions of the population.</a:t>
            </a:r>
            <a:endParaRPr sz="1000">
              <a:solidFill>
                <a:schemeClr val="accent3"/>
              </a:solidFill>
            </a:endParaRPr>
          </a:p>
        </p:txBody>
      </p:sp>
      <p:sp>
        <p:nvSpPr>
          <p:cNvPr id="312" name="Google Shape;312;p29"/>
          <p:cNvSpPr txBox="1"/>
          <p:nvPr/>
        </p:nvSpPr>
        <p:spPr>
          <a:xfrm>
            <a:off x="1912075" y="4025350"/>
            <a:ext cx="6200400" cy="954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008FFF"/>
                </a:solidFill>
              </a:rPr>
              <a:t>Next Steps:</a:t>
            </a:r>
            <a:endParaRPr b="1" sz="1000">
              <a:solidFill>
                <a:srgbClr val="008FFF"/>
              </a:solidFill>
            </a:endParaRPr>
          </a:p>
          <a:p>
            <a:pPr indent="0" lvl="0" marL="0" rtl="0" algn="l">
              <a:spcBef>
                <a:spcPts val="0"/>
              </a:spcBef>
              <a:spcAft>
                <a:spcPts val="0"/>
              </a:spcAft>
              <a:buNone/>
            </a:pPr>
            <a:r>
              <a:rPr lang="en-GB" sz="1000">
                <a:solidFill>
                  <a:srgbClr val="008FFF"/>
                </a:solidFill>
              </a:rPr>
              <a:t>-Overlay geographic data and COVID rates for more specific correlations</a:t>
            </a:r>
            <a:endParaRPr sz="1000">
              <a:solidFill>
                <a:srgbClr val="008FFF"/>
              </a:solidFill>
            </a:endParaRPr>
          </a:p>
          <a:p>
            <a:pPr indent="0" lvl="0" marL="0" rtl="0" algn="l">
              <a:spcBef>
                <a:spcPts val="0"/>
              </a:spcBef>
              <a:spcAft>
                <a:spcPts val="0"/>
              </a:spcAft>
              <a:buNone/>
            </a:pPr>
            <a:r>
              <a:rPr lang="en-GB" sz="1000">
                <a:solidFill>
                  <a:srgbClr val="008FFF"/>
                </a:solidFill>
              </a:rPr>
              <a:t>-Run t tests for statistical significance</a:t>
            </a:r>
            <a:endParaRPr sz="1000">
              <a:solidFill>
                <a:srgbClr val="008FFF"/>
              </a:solidFill>
            </a:endParaRPr>
          </a:p>
          <a:p>
            <a:pPr indent="0" lvl="0" marL="0" rtl="0" algn="l">
              <a:spcBef>
                <a:spcPts val="0"/>
              </a:spcBef>
              <a:spcAft>
                <a:spcPts val="0"/>
              </a:spcAft>
              <a:buNone/>
            </a:pPr>
            <a:r>
              <a:rPr lang="en-GB" sz="1000">
                <a:solidFill>
                  <a:srgbClr val="008FFF"/>
                </a:solidFill>
              </a:rPr>
              <a:t>-Extend baseline from 2019 to to 2009 to 2019 to understand the base trend (eg. Spotify base may already be growing 10% per year for users and it has an exponential pattern…)</a:t>
            </a:r>
            <a:endParaRPr>
              <a:solidFill>
                <a:srgbClr val="008FFF"/>
              </a:solidFill>
            </a:endParaRPr>
          </a:p>
        </p:txBody>
      </p:sp>
      <p:pic>
        <p:nvPicPr>
          <p:cNvPr id="313" name="Google Shape;313;p29"/>
          <p:cNvPicPr preferRelativeResize="0"/>
          <p:nvPr/>
        </p:nvPicPr>
        <p:blipFill>
          <a:blip r:embed="rId3">
            <a:alphaModFix/>
          </a:blip>
          <a:stretch>
            <a:fillRect/>
          </a:stretch>
        </p:blipFill>
        <p:spPr>
          <a:xfrm>
            <a:off x="316625" y="4025343"/>
            <a:ext cx="1433498" cy="954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title"/>
          </p:nvPr>
        </p:nvSpPr>
        <p:spPr>
          <a:xfrm>
            <a:off x="727800" y="5806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Limitations</a:t>
            </a:r>
            <a:endParaRPr sz="800"/>
          </a:p>
        </p:txBody>
      </p:sp>
      <p:sp>
        <p:nvSpPr>
          <p:cNvPr id="319" name="Google Shape;319;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0" name="Google Shape;320;p30"/>
          <p:cNvSpPr txBox="1"/>
          <p:nvPr/>
        </p:nvSpPr>
        <p:spPr>
          <a:xfrm>
            <a:off x="776950" y="1386750"/>
            <a:ext cx="3930600" cy="3417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8FFF"/>
              </a:buClr>
              <a:buSzPts val="1000"/>
              <a:buAutoNum type="arabicPeriod"/>
            </a:pPr>
            <a:r>
              <a:rPr lang="en-GB" sz="1000">
                <a:solidFill>
                  <a:srgbClr val="008FFF"/>
                </a:solidFill>
              </a:rPr>
              <a:t>Data set only includes live popularity - not popularity by release year.  This creates a recall bias that is best illustrated in the correlations between valence and popularity.  In past release years, there are few popularity scores in the middle because songs are forgotten about 2 years later that weren’t meaningful.</a:t>
            </a:r>
            <a:endParaRPr sz="1000">
              <a:solidFill>
                <a:srgbClr val="008FFF"/>
              </a:solidFill>
            </a:endParaRPr>
          </a:p>
          <a:p>
            <a:pPr indent="-292100" lvl="0" marL="457200" rtl="0" algn="l">
              <a:spcBef>
                <a:spcPts val="0"/>
              </a:spcBef>
              <a:spcAft>
                <a:spcPts val="0"/>
              </a:spcAft>
              <a:buClr>
                <a:srgbClr val="008FFF"/>
              </a:buClr>
              <a:buSzPts val="1000"/>
              <a:buAutoNum type="arabicPeriod"/>
            </a:pPr>
            <a:r>
              <a:rPr lang="en-GB" sz="1000">
                <a:solidFill>
                  <a:srgbClr val="008FFF"/>
                </a:solidFill>
              </a:rPr>
              <a:t>Data was not segmented by geographic area, and each country experienced different COVID rates</a:t>
            </a:r>
            <a:endParaRPr sz="1000">
              <a:solidFill>
                <a:srgbClr val="008FFF"/>
              </a:solidFill>
            </a:endParaRPr>
          </a:p>
          <a:p>
            <a:pPr indent="-292100" lvl="0" marL="457200" rtl="0" algn="l">
              <a:spcBef>
                <a:spcPts val="0"/>
              </a:spcBef>
              <a:spcAft>
                <a:spcPts val="0"/>
              </a:spcAft>
              <a:buClr>
                <a:srgbClr val="008FFF"/>
              </a:buClr>
              <a:buSzPts val="1000"/>
              <a:buAutoNum type="arabicPeriod"/>
            </a:pPr>
            <a:r>
              <a:rPr lang="en-GB" sz="1000">
                <a:solidFill>
                  <a:srgbClr val="008FFF"/>
                </a:solidFill>
              </a:rPr>
              <a:t>COVID was treated qualitatively and rates were overlaid with the data.  Given more time, WHO data would have been overlaid and statistical significance would have been calculated.</a:t>
            </a:r>
            <a:endParaRPr sz="1000">
              <a:solidFill>
                <a:srgbClr val="008FFF"/>
              </a:solidFill>
            </a:endParaRPr>
          </a:p>
          <a:p>
            <a:pPr indent="-292100" lvl="0" marL="457200" rtl="0" algn="l">
              <a:spcBef>
                <a:spcPts val="0"/>
              </a:spcBef>
              <a:spcAft>
                <a:spcPts val="0"/>
              </a:spcAft>
              <a:buClr>
                <a:srgbClr val="008FFF"/>
              </a:buClr>
              <a:buSzPts val="1000"/>
              <a:buAutoNum type="arabicPeriod"/>
            </a:pPr>
            <a:r>
              <a:rPr lang="en-GB" sz="1000">
                <a:solidFill>
                  <a:srgbClr val="008FFF"/>
                </a:solidFill>
              </a:rPr>
              <a:t>Genres are very specific.  Given more time, there </a:t>
            </a:r>
            <a:r>
              <a:rPr lang="en-GB" sz="1000">
                <a:solidFill>
                  <a:srgbClr val="008FFF"/>
                </a:solidFill>
              </a:rPr>
              <a:t>would</a:t>
            </a:r>
            <a:r>
              <a:rPr lang="en-GB" sz="1000">
                <a:solidFill>
                  <a:srgbClr val="008FFF"/>
                </a:solidFill>
              </a:rPr>
              <a:t> have been groupings of genres to generalize trends and then this would have been examined for preference changes</a:t>
            </a:r>
            <a:endParaRPr sz="1000">
              <a:solidFill>
                <a:srgbClr val="008FFF"/>
              </a:solidFill>
            </a:endParaRPr>
          </a:p>
          <a:p>
            <a:pPr indent="-292100" lvl="0" marL="457200" rtl="0" algn="l">
              <a:spcBef>
                <a:spcPts val="0"/>
              </a:spcBef>
              <a:spcAft>
                <a:spcPts val="0"/>
              </a:spcAft>
              <a:buClr>
                <a:srgbClr val="008FFF"/>
              </a:buClr>
              <a:buSzPts val="1000"/>
              <a:buAutoNum type="arabicPeriod"/>
            </a:pPr>
            <a:r>
              <a:rPr lang="en-GB" sz="1000">
                <a:solidFill>
                  <a:srgbClr val="008FFF"/>
                </a:solidFill>
              </a:rPr>
              <a:t>Valence and popularity both have an algorithm that is not publicly available used to calculate, leaving ambiguity.  Given more time, we would have examined pure listens count against tempo, key, and liveliness for a more defined understanding of its relationship to popularity. </a:t>
            </a:r>
            <a:endParaRPr sz="1000">
              <a:solidFill>
                <a:srgbClr val="008FFF"/>
              </a:solidFill>
            </a:endParaRPr>
          </a:p>
        </p:txBody>
      </p:sp>
      <p:pic>
        <p:nvPicPr>
          <p:cNvPr id="321" name="Google Shape;321;p30"/>
          <p:cNvPicPr preferRelativeResize="0"/>
          <p:nvPr/>
        </p:nvPicPr>
        <p:blipFill>
          <a:blip r:embed="rId3">
            <a:alphaModFix/>
          </a:blip>
          <a:stretch>
            <a:fillRect/>
          </a:stretch>
        </p:blipFill>
        <p:spPr>
          <a:xfrm>
            <a:off x="5254500" y="2325750"/>
            <a:ext cx="3442200" cy="1910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Background</a:t>
            </a:r>
            <a:endParaRPr/>
          </a:p>
        </p:txBody>
      </p:sp>
      <p:sp>
        <p:nvSpPr>
          <p:cNvPr id="160" name="Google Shape;160;p19"/>
          <p:cNvSpPr txBox="1"/>
          <p:nvPr>
            <p:ph idx="1" type="body"/>
          </p:nvPr>
        </p:nvSpPr>
        <p:spPr>
          <a:xfrm>
            <a:off x="3605300" y="7638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rPr>
              <a:t>Chris and DJ are accomplished musicians and Shanna is a music lover so the idea of exploring musical trends was a great fit.  We strongly believe in the power of music in healing the community and coping with stress as well as celebrating victories.  </a:t>
            </a:r>
            <a:endParaRPr sz="1100">
              <a:solidFill>
                <a:schemeClr val="dk1"/>
              </a:solidFill>
            </a:endParaRPr>
          </a:p>
          <a:p>
            <a:pPr indent="0" lvl="0" marL="0" rtl="0" algn="l">
              <a:spcBef>
                <a:spcPts val="1600"/>
              </a:spcBef>
              <a:spcAft>
                <a:spcPts val="1600"/>
              </a:spcAft>
              <a:buNone/>
            </a:pPr>
            <a:r>
              <a:rPr lang="en-GB" sz="1100">
                <a:solidFill>
                  <a:schemeClr val="dk1"/>
                </a:solidFill>
              </a:rPr>
              <a:t>2019 - 2021 Spotify  data overlaid  with the global pandemic’s ups and downs -  from the slow onset to the escalation  in 2020 and most recently the accelerated release of vaccines  - provides  a unique opportunity to case-study the ability of music to mirror global moods and sentiments.</a:t>
            </a:r>
            <a:endParaRPr sz="1100">
              <a:solidFill>
                <a:schemeClr val="dk1"/>
              </a:solidFill>
            </a:endParaRPr>
          </a:p>
        </p:txBody>
      </p:sp>
      <p:sp>
        <p:nvSpPr>
          <p:cNvPr id="161" name="Google Shape;161;p19"/>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Spotify Users</a:t>
            </a:r>
            <a:endParaRPr b="1" sz="800">
              <a:solidFill>
                <a:schemeClr val="dk1"/>
              </a:solidFill>
              <a:latin typeface="Lato"/>
              <a:ea typeface="Lato"/>
              <a:cs typeface="Lato"/>
              <a:sym typeface="Lato"/>
            </a:endParaRPr>
          </a:p>
        </p:txBody>
      </p:sp>
      <p:sp>
        <p:nvSpPr>
          <p:cNvPr id="162" name="Google Shape;162;p19"/>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150M+</a:t>
            </a:r>
            <a:endParaRPr b="1" sz="4800">
              <a:solidFill>
                <a:schemeClr val="dk1"/>
              </a:solidFill>
              <a:latin typeface="Lato"/>
              <a:ea typeface="Lato"/>
              <a:cs typeface="Lato"/>
              <a:sym typeface="Lato"/>
            </a:endParaRPr>
          </a:p>
        </p:txBody>
      </p:sp>
      <p:cxnSp>
        <p:nvCxnSpPr>
          <p:cNvPr id="163" name="Google Shape;163;p19"/>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164" name="Google Shape;164;p19"/>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Spotify Streaming Rank</a:t>
            </a:r>
            <a:endParaRPr b="1" sz="800">
              <a:solidFill>
                <a:schemeClr val="dk1"/>
              </a:solidFill>
              <a:latin typeface="Lato"/>
              <a:ea typeface="Lato"/>
              <a:cs typeface="Lato"/>
              <a:sym typeface="Lato"/>
            </a:endParaRPr>
          </a:p>
        </p:txBody>
      </p:sp>
      <p:sp>
        <p:nvSpPr>
          <p:cNvPr id="165" name="Google Shape;165;p19"/>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 2</a:t>
            </a:r>
            <a:endParaRPr b="1" sz="4800">
              <a:solidFill>
                <a:schemeClr val="dk1"/>
              </a:solidFill>
              <a:latin typeface="Lato"/>
              <a:ea typeface="Lato"/>
              <a:cs typeface="Lato"/>
              <a:sym typeface="Lato"/>
            </a:endParaRPr>
          </a:p>
        </p:txBody>
      </p:sp>
      <p:cxnSp>
        <p:nvCxnSpPr>
          <p:cNvPr id="166" name="Google Shape;166;p19"/>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167" name="Google Shape;167;p19"/>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COVID Statistics (March 2021)</a:t>
            </a:r>
            <a:endParaRPr b="1" sz="800">
              <a:solidFill>
                <a:schemeClr val="dk1"/>
              </a:solidFill>
              <a:latin typeface="Lato"/>
              <a:ea typeface="Lato"/>
              <a:cs typeface="Lato"/>
              <a:sym typeface="Lato"/>
            </a:endParaRPr>
          </a:p>
        </p:txBody>
      </p:sp>
      <p:sp>
        <p:nvSpPr>
          <p:cNvPr id="168" name="Google Shape;168;p19"/>
          <p:cNvSpPr txBox="1"/>
          <p:nvPr/>
        </p:nvSpPr>
        <p:spPr>
          <a:xfrm>
            <a:off x="6233200" y="3065650"/>
            <a:ext cx="2068200" cy="1446000"/>
          </a:xfrm>
          <a:prstGeom prst="rect">
            <a:avLst/>
          </a:prstGeom>
          <a:noFill/>
          <a:ln>
            <a:noFill/>
          </a:ln>
        </p:spPr>
        <p:txBody>
          <a:bodyPr anchorCtr="0" anchor="t" bIns="91425" lIns="91425" spcFirstLastPara="1" rIns="91425" wrap="square" tIns="91425">
            <a:noAutofit/>
          </a:bodyPr>
          <a:lstStyle/>
          <a:p>
            <a:pPr indent="-141850" lvl="0" marL="288000" rtl="0" algn="l">
              <a:lnSpc>
                <a:spcPct val="115000"/>
              </a:lnSpc>
              <a:spcBef>
                <a:spcPts val="0"/>
              </a:spcBef>
              <a:spcAft>
                <a:spcPts val="0"/>
              </a:spcAft>
              <a:buClr>
                <a:srgbClr val="999999"/>
              </a:buClr>
              <a:buSzPts val="1100"/>
              <a:buFont typeface="Lato"/>
              <a:buChar char="●"/>
            </a:pPr>
            <a:r>
              <a:rPr b="1" lang="en-GB" sz="1100">
                <a:solidFill>
                  <a:srgbClr val="999999"/>
                </a:solidFill>
                <a:latin typeface="Lato"/>
                <a:ea typeface="Lato"/>
                <a:cs typeface="Lato"/>
                <a:sym typeface="Lato"/>
              </a:rPr>
              <a:t>123M cases</a:t>
            </a:r>
            <a:endParaRPr b="1" sz="1100">
              <a:solidFill>
                <a:srgbClr val="999999"/>
              </a:solidFill>
              <a:latin typeface="Lato"/>
              <a:ea typeface="Lato"/>
              <a:cs typeface="Lato"/>
              <a:sym typeface="Lato"/>
            </a:endParaRPr>
          </a:p>
          <a:p>
            <a:pPr indent="-141850" lvl="0" marL="288000" rtl="0" algn="l">
              <a:lnSpc>
                <a:spcPct val="115000"/>
              </a:lnSpc>
              <a:spcBef>
                <a:spcPts val="0"/>
              </a:spcBef>
              <a:spcAft>
                <a:spcPts val="0"/>
              </a:spcAft>
              <a:buClr>
                <a:srgbClr val="999999"/>
              </a:buClr>
              <a:buSzPts val="1100"/>
              <a:buFont typeface="Lato"/>
              <a:buChar char="●"/>
            </a:pPr>
            <a:r>
              <a:rPr b="1" lang="en-GB" sz="1100">
                <a:solidFill>
                  <a:srgbClr val="999999"/>
                </a:solidFill>
                <a:latin typeface="Lato"/>
                <a:ea typeface="Lato"/>
                <a:cs typeface="Lato"/>
                <a:sym typeface="Lato"/>
              </a:rPr>
              <a:t>2.7M deaths</a:t>
            </a:r>
            <a:endParaRPr b="1" sz="1100">
              <a:solidFill>
                <a:srgbClr val="999999"/>
              </a:solidFill>
              <a:latin typeface="Lato"/>
              <a:ea typeface="Lato"/>
              <a:cs typeface="Lato"/>
              <a:sym typeface="Lato"/>
            </a:endParaRPr>
          </a:p>
          <a:p>
            <a:pPr indent="-141850" lvl="0" marL="288000" rtl="0" algn="l">
              <a:lnSpc>
                <a:spcPct val="115000"/>
              </a:lnSpc>
              <a:spcBef>
                <a:spcPts val="0"/>
              </a:spcBef>
              <a:spcAft>
                <a:spcPts val="0"/>
              </a:spcAft>
              <a:buClr>
                <a:srgbClr val="999999"/>
              </a:buClr>
              <a:buSzPts val="1100"/>
              <a:buFont typeface="Lato"/>
              <a:buChar char="●"/>
            </a:pPr>
            <a:r>
              <a:rPr b="1" lang="en-GB" sz="1100">
                <a:solidFill>
                  <a:srgbClr val="999999"/>
                </a:solidFill>
                <a:latin typeface="Lato"/>
                <a:ea typeface="Lato"/>
                <a:cs typeface="Lato"/>
                <a:sym typeface="Lato"/>
              </a:rPr>
              <a:t>USA #1 highest, #8 per capita</a:t>
            </a:r>
            <a:endParaRPr b="1" sz="1100">
              <a:solidFill>
                <a:srgbClr val="999999"/>
              </a:solidFill>
              <a:latin typeface="Lato"/>
              <a:ea typeface="Lato"/>
              <a:cs typeface="Lato"/>
              <a:sym typeface="Lato"/>
            </a:endParaRPr>
          </a:p>
          <a:p>
            <a:pPr indent="-141850" lvl="0" marL="288000" rtl="0" algn="l">
              <a:lnSpc>
                <a:spcPct val="115000"/>
              </a:lnSpc>
              <a:spcBef>
                <a:spcPts val="0"/>
              </a:spcBef>
              <a:spcAft>
                <a:spcPts val="0"/>
              </a:spcAft>
              <a:buClr>
                <a:srgbClr val="999999"/>
              </a:buClr>
              <a:buSzPts val="1100"/>
              <a:buFont typeface="Lato"/>
              <a:buChar char="●"/>
            </a:pPr>
            <a:r>
              <a:rPr b="1" lang="en-GB" sz="1100">
                <a:solidFill>
                  <a:srgbClr val="999999"/>
                </a:solidFill>
                <a:latin typeface="Lato"/>
                <a:ea typeface="Lato"/>
                <a:cs typeface="Lato"/>
                <a:sym typeface="Lato"/>
              </a:rPr>
              <a:t>January 31 2020 - WHO issues global emergency</a:t>
            </a:r>
            <a:endParaRPr b="1" sz="1100">
              <a:solidFill>
                <a:srgbClr val="999999"/>
              </a:solidFill>
              <a:latin typeface="Lato"/>
              <a:ea typeface="Lato"/>
              <a:cs typeface="Lato"/>
              <a:sym typeface="Lato"/>
            </a:endParaRPr>
          </a:p>
          <a:p>
            <a:pPr indent="-141850" lvl="0" marL="288000" rtl="0" algn="l">
              <a:lnSpc>
                <a:spcPct val="115000"/>
              </a:lnSpc>
              <a:spcBef>
                <a:spcPts val="0"/>
              </a:spcBef>
              <a:spcAft>
                <a:spcPts val="0"/>
              </a:spcAft>
              <a:buClr>
                <a:srgbClr val="999999"/>
              </a:buClr>
              <a:buSzPts val="1100"/>
              <a:buFont typeface="Lato"/>
              <a:buChar char="●"/>
            </a:pPr>
            <a:r>
              <a:rPr b="1" lang="en-GB" sz="1100">
                <a:solidFill>
                  <a:srgbClr val="999999"/>
                </a:solidFill>
                <a:latin typeface="Lato"/>
                <a:ea typeface="Lato"/>
                <a:cs typeface="Lato"/>
                <a:sym typeface="Lato"/>
              </a:rPr>
              <a:t>Nov 16 2020 - 1st vaccine approved in US for mass distribution</a:t>
            </a:r>
            <a:endParaRPr b="1" sz="1100">
              <a:solidFill>
                <a:srgbClr val="999999"/>
              </a:solidFill>
              <a:latin typeface="Lato"/>
              <a:ea typeface="Lato"/>
              <a:cs typeface="Lato"/>
              <a:sym typeface="Lato"/>
            </a:endParaRPr>
          </a:p>
        </p:txBody>
      </p:sp>
      <p:sp>
        <p:nvSpPr>
          <p:cNvPr id="169" name="Google Shape;16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0" name="Google Shape;170;p19"/>
          <p:cNvSpPr txBox="1"/>
          <p:nvPr/>
        </p:nvSpPr>
        <p:spPr>
          <a:xfrm>
            <a:off x="0" y="4697050"/>
            <a:ext cx="85362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800">
                <a:solidFill>
                  <a:srgbClr val="666666"/>
                </a:solidFill>
              </a:rPr>
              <a:t>Sources: The Verge, Statista, Worldometers.com, American Journal of Managed Care</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Hypothesis</a:t>
            </a:r>
            <a:endParaRPr/>
          </a:p>
        </p:txBody>
      </p:sp>
      <p:sp>
        <p:nvSpPr>
          <p:cNvPr id="176" name="Google Shape;176;p20"/>
          <p:cNvSpPr txBox="1"/>
          <p:nvPr>
            <p:ph idx="1" type="body"/>
          </p:nvPr>
        </p:nvSpPr>
        <p:spPr>
          <a:xfrm>
            <a:off x="729450" y="2001800"/>
            <a:ext cx="7688700" cy="2694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Personal music preferences change based on environmental factors including weather, work schedules, stress levels, etc.  COVID has increased stress levels, therefore changing music behavior.</a:t>
            </a:r>
            <a:endParaRPr/>
          </a:p>
          <a:p>
            <a:pPr indent="-298450" lvl="1" marL="914400" rtl="0" algn="l">
              <a:spcBef>
                <a:spcPts val="0"/>
              </a:spcBef>
              <a:spcAft>
                <a:spcPts val="0"/>
              </a:spcAft>
              <a:buSzPts val="1100"/>
              <a:buAutoNum type="alphaLcPeriod"/>
            </a:pPr>
            <a:r>
              <a:rPr lang="en-GB"/>
              <a:t>Music preferences may have skewed slower and happier to </a:t>
            </a:r>
            <a:r>
              <a:rPr lang="en-GB"/>
              <a:t>mitigate</a:t>
            </a:r>
            <a:r>
              <a:rPr lang="en-GB"/>
              <a:t> stress levels or they could have skewed faster and more aggressive to match stress levels</a:t>
            </a:r>
            <a:endParaRPr/>
          </a:p>
          <a:p>
            <a:pPr indent="-311150" lvl="0" marL="457200" rtl="0" algn="l">
              <a:spcBef>
                <a:spcPts val="0"/>
              </a:spcBef>
              <a:spcAft>
                <a:spcPts val="0"/>
              </a:spcAft>
              <a:buSzPts val="1300"/>
              <a:buAutoNum type="arabicPeriod"/>
            </a:pPr>
            <a:r>
              <a:rPr lang="en-GB"/>
              <a:t>Music releases have slowed during COVID as artists are not incentivized to release music due to</a:t>
            </a:r>
            <a:r>
              <a:rPr lang="en-GB"/>
              <a:t> COVID-related barriers such as not having touring options to drive cash flow.</a:t>
            </a:r>
            <a:endParaRPr/>
          </a:p>
        </p:txBody>
      </p:sp>
      <p:sp>
        <p:nvSpPr>
          <p:cNvPr id="177" name="Google Shape;17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183" name="Google Shape;183;p21"/>
          <p:cNvSpPr txBox="1"/>
          <p:nvPr>
            <p:ph idx="1" type="body"/>
          </p:nvPr>
        </p:nvSpPr>
        <p:spPr>
          <a:xfrm>
            <a:off x="729450" y="2230400"/>
            <a:ext cx="7688700" cy="22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Comparison of music preferences and traffic pre-covid </a:t>
            </a:r>
            <a:r>
              <a:rPr lang="en-GB"/>
              <a:t>(2019) </a:t>
            </a:r>
            <a:r>
              <a:rPr lang="en-GB"/>
              <a:t> to covid (2020</a:t>
            </a:r>
            <a:r>
              <a:rPr lang="en-GB"/>
              <a:t>) music patterns </a:t>
            </a:r>
            <a:r>
              <a:rPr lang="en-GB"/>
              <a:t> in terms of:</a:t>
            </a:r>
            <a:endParaRPr/>
          </a:p>
          <a:p>
            <a:pPr indent="-311150" lvl="0" marL="457200" rtl="0" algn="l">
              <a:spcBef>
                <a:spcPts val="1600"/>
              </a:spcBef>
              <a:spcAft>
                <a:spcPts val="0"/>
              </a:spcAft>
              <a:buSzPts val="1300"/>
              <a:buChar char="●"/>
            </a:pPr>
            <a:r>
              <a:rPr lang="en-GB"/>
              <a:t>Mode, key, valence - how popularity has changed</a:t>
            </a:r>
            <a:endParaRPr/>
          </a:p>
          <a:p>
            <a:pPr indent="-298450" lvl="1" marL="914400" rtl="0" algn="l">
              <a:spcBef>
                <a:spcPts val="0"/>
              </a:spcBef>
              <a:spcAft>
                <a:spcPts val="0"/>
              </a:spcAft>
              <a:buSzPts val="1100"/>
              <a:buChar char="○"/>
            </a:pPr>
            <a:r>
              <a:rPr lang="en-GB"/>
              <a:t>Method: min/max of 2019, 2020, 2021</a:t>
            </a:r>
            <a:endParaRPr/>
          </a:p>
          <a:p>
            <a:pPr indent="-311150" lvl="0" marL="457200" rtl="0" algn="l">
              <a:spcBef>
                <a:spcPts val="0"/>
              </a:spcBef>
              <a:spcAft>
                <a:spcPts val="0"/>
              </a:spcAft>
              <a:buSzPts val="1300"/>
              <a:buChar char="●"/>
            </a:pPr>
            <a:r>
              <a:rPr lang="en-GB"/>
              <a:t>Music release patterns by year (2019 - 2020)</a:t>
            </a:r>
            <a:endParaRPr/>
          </a:p>
          <a:p>
            <a:pPr indent="-311150" lvl="0" marL="457200" rtl="0" algn="l">
              <a:spcBef>
                <a:spcPts val="0"/>
              </a:spcBef>
              <a:spcAft>
                <a:spcPts val="0"/>
              </a:spcAft>
              <a:buSzPts val="1300"/>
              <a:buChar char="●"/>
            </a:pPr>
            <a:r>
              <a:rPr lang="en-GB"/>
              <a:t>Data Source(s): Spotify, Spotipy, Spotify CSV</a:t>
            </a:r>
            <a:endParaRPr/>
          </a:p>
        </p:txBody>
      </p:sp>
      <p:sp>
        <p:nvSpPr>
          <p:cNvPr id="184" name="Google Shape;184;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727650" y="583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 Process</a:t>
            </a:r>
            <a:endParaRPr/>
          </a:p>
        </p:txBody>
      </p:sp>
      <p:sp>
        <p:nvSpPr>
          <p:cNvPr id="190" name="Google Shape;190;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91" name="Google Shape;191;p22"/>
          <p:cNvSpPr/>
          <p:nvPr/>
        </p:nvSpPr>
        <p:spPr>
          <a:xfrm>
            <a:off x="207900" y="1589600"/>
            <a:ext cx="1203600" cy="5352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Mode</a:t>
            </a:r>
            <a:endParaRPr>
              <a:solidFill>
                <a:srgbClr val="666666"/>
              </a:solidFill>
            </a:endParaRPr>
          </a:p>
        </p:txBody>
      </p:sp>
      <p:sp>
        <p:nvSpPr>
          <p:cNvPr id="192" name="Google Shape;192;p22"/>
          <p:cNvSpPr/>
          <p:nvPr/>
        </p:nvSpPr>
        <p:spPr>
          <a:xfrm>
            <a:off x="207900" y="2366475"/>
            <a:ext cx="1203600" cy="5352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Key</a:t>
            </a:r>
            <a:endParaRPr>
              <a:solidFill>
                <a:srgbClr val="666666"/>
              </a:solidFill>
            </a:endParaRPr>
          </a:p>
        </p:txBody>
      </p:sp>
      <p:sp>
        <p:nvSpPr>
          <p:cNvPr id="193" name="Google Shape;193;p22"/>
          <p:cNvSpPr/>
          <p:nvPr/>
        </p:nvSpPr>
        <p:spPr>
          <a:xfrm>
            <a:off x="207900" y="3143350"/>
            <a:ext cx="1203600" cy="5352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Valence</a:t>
            </a:r>
            <a:endParaRPr>
              <a:solidFill>
                <a:srgbClr val="666666"/>
              </a:solidFill>
            </a:endParaRPr>
          </a:p>
        </p:txBody>
      </p:sp>
      <p:sp>
        <p:nvSpPr>
          <p:cNvPr id="194" name="Google Shape;194;p22"/>
          <p:cNvSpPr/>
          <p:nvPr/>
        </p:nvSpPr>
        <p:spPr>
          <a:xfrm>
            <a:off x="207900" y="3920225"/>
            <a:ext cx="1203600" cy="5352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Release Song Qty</a:t>
            </a:r>
            <a:endParaRPr>
              <a:solidFill>
                <a:srgbClr val="666666"/>
              </a:solidFill>
            </a:endParaRPr>
          </a:p>
        </p:txBody>
      </p:sp>
      <p:sp>
        <p:nvSpPr>
          <p:cNvPr id="195" name="Google Shape;195;p22"/>
          <p:cNvSpPr/>
          <p:nvPr/>
        </p:nvSpPr>
        <p:spPr>
          <a:xfrm>
            <a:off x="1470450" y="3920225"/>
            <a:ext cx="1203600" cy="535200"/>
          </a:xfrm>
          <a:prstGeom prst="homePlate">
            <a:avLst>
              <a:gd fmla="val 50000" name="adj"/>
            </a:avLst>
          </a:prstGeom>
          <a:solidFill>
            <a:srgbClr val="53C6A1">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Group by Year</a:t>
            </a:r>
            <a:endParaRPr>
              <a:solidFill>
                <a:srgbClr val="666666"/>
              </a:solidFill>
            </a:endParaRPr>
          </a:p>
        </p:txBody>
      </p:sp>
      <p:sp>
        <p:nvSpPr>
          <p:cNvPr id="196" name="Google Shape;196;p22"/>
          <p:cNvSpPr/>
          <p:nvPr/>
        </p:nvSpPr>
        <p:spPr>
          <a:xfrm>
            <a:off x="2324125" y="3920225"/>
            <a:ext cx="1401900" cy="535200"/>
          </a:xfrm>
          <a:prstGeom prst="chevron">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Length by Year</a:t>
            </a:r>
            <a:endParaRPr>
              <a:solidFill>
                <a:srgbClr val="666666"/>
              </a:solidFill>
            </a:endParaRPr>
          </a:p>
        </p:txBody>
      </p:sp>
      <p:sp>
        <p:nvSpPr>
          <p:cNvPr id="197" name="Google Shape;197;p22"/>
          <p:cNvSpPr/>
          <p:nvPr/>
        </p:nvSpPr>
        <p:spPr>
          <a:xfrm>
            <a:off x="1546775" y="1589600"/>
            <a:ext cx="1646700" cy="2088900"/>
          </a:xfrm>
          <a:prstGeom prst="homePlate">
            <a:avLst>
              <a:gd fmla="val 50000" name="adj"/>
            </a:avLst>
          </a:prstGeom>
          <a:solidFill>
            <a:srgbClr val="53C6A1">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Group by Year</a:t>
            </a:r>
            <a:endParaRPr sz="900">
              <a:solidFill>
                <a:srgbClr val="666666"/>
              </a:solidFill>
            </a:endParaRPr>
          </a:p>
        </p:txBody>
      </p:sp>
      <p:sp>
        <p:nvSpPr>
          <p:cNvPr id="198" name="Google Shape;198;p22"/>
          <p:cNvSpPr/>
          <p:nvPr/>
        </p:nvSpPr>
        <p:spPr>
          <a:xfrm>
            <a:off x="2552725" y="1589600"/>
            <a:ext cx="1931700" cy="2088900"/>
          </a:xfrm>
          <a:prstGeom prst="homePlate">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Average by Song Released</a:t>
            </a:r>
            <a:endParaRPr sz="900">
              <a:solidFill>
                <a:srgbClr val="666666"/>
              </a:solidFill>
            </a:endParaRPr>
          </a:p>
        </p:txBody>
      </p:sp>
      <p:sp>
        <p:nvSpPr>
          <p:cNvPr id="199" name="Google Shape;199;p22"/>
          <p:cNvSpPr/>
          <p:nvPr/>
        </p:nvSpPr>
        <p:spPr>
          <a:xfrm>
            <a:off x="3725670" y="1589625"/>
            <a:ext cx="1931700" cy="2088900"/>
          </a:xfrm>
          <a:prstGeom prst="homePlate">
            <a:avLst>
              <a:gd fmla="val 50000"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Find the Max Average by Attribute and SD</a:t>
            </a:r>
            <a:endParaRPr sz="900">
              <a:solidFill>
                <a:srgbClr val="666666"/>
              </a:solidFill>
            </a:endParaRPr>
          </a:p>
        </p:txBody>
      </p:sp>
      <p:sp>
        <p:nvSpPr>
          <p:cNvPr id="200" name="Google Shape;200;p22"/>
          <p:cNvSpPr/>
          <p:nvPr/>
        </p:nvSpPr>
        <p:spPr>
          <a:xfrm>
            <a:off x="4897405" y="1589625"/>
            <a:ext cx="1931700" cy="2088900"/>
          </a:xfrm>
          <a:prstGeom prst="homePlate">
            <a:avLst>
              <a:gd fmla="val 50000"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Code a key for</a:t>
            </a:r>
            <a:endParaRPr sz="900">
              <a:solidFill>
                <a:srgbClr val="666666"/>
              </a:solidFill>
            </a:endParaRPr>
          </a:p>
          <a:p>
            <a:pPr indent="0" lvl="0" marL="0" rtl="0" algn="l">
              <a:spcBef>
                <a:spcPts val="0"/>
              </a:spcBef>
              <a:spcAft>
                <a:spcPts val="0"/>
              </a:spcAft>
              <a:buNone/>
            </a:pPr>
            <a:r>
              <a:rPr lang="en-GB" sz="900">
                <a:solidFill>
                  <a:srgbClr val="666666"/>
                </a:solidFill>
              </a:rPr>
              <a:t> the data set as a</a:t>
            </a:r>
            <a:endParaRPr sz="900">
              <a:solidFill>
                <a:srgbClr val="666666"/>
              </a:solidFill>
            </a:endParaRPr>
          </a:p>
          <a:p>
            <a:pPr indent="0" lvl="0" marL="0" rtl="0" algn="l">
              <a:spcBef>
                <a:spcPts val="0"/>
              </a:spcBef>
              <a:spcAft>
                <a:spcPts val="0"/>
              </a:spcAft>
              <a:buNone/>
            </a:pPr>
            <a:r>
              <a:rPr lang="en-GB" sz="900">
                <a:solidFill>
                  <a:srgbClr val="666666"/>
                </a:solidFill>
              </a:rPr>
              <a:t>list</a:t>
            </a:r>
            <a:endParaRPr sz="900">
              <a:solidFill>
                <a:srgbClr val="666666"/>
              </a:solidFill>
            </a:endParaRPr>
          </a:p>
        </p:txBody>
      </p:sp>
      <p:sp>
        <p:nvSpPr>
          <p:cNvPr id="201" name="Google Shape;201;p22"/>
          <p:cNvSpPr/>
          <p:nvPr/>
        </p:nvSpPr>
        <p:spPr>
          <a:xfrm>
            <a:off x="6047837" y="1589625"/>
            <a:ext cx="1931700" cy="2088900"/>
          </a:xfrm>
          <a:prstGeom prst="homePlate">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Merge on the </a:t>
            </a:r>
            <a:endParaRPr sz="900">
              <a:solidFill>
                <a:srgbClr val="666666"/>
              </a:solidFill>
            </a:endParaRPr>
          </a:p>
          <a:p>
            <a:pPr indent="0" lvl="0" marL="0" rtl="0" algn="l">
              <a:spcBef>
                <a:spcPts val="0"/>
              </a:spcBef>
              <a:spcAft>
                <a:spcPts val="0"/>
              </a:spcAft>
              <a:buNone/>
            </a:pPr>
            <a:r>
              <a:rPr lang="en-GB" sz="900">
                <a:solidFill>
                  <a:srgbClr val="666666"/>
                </a:solidFill>
              </a:rPr>
              <a:t>attribute to combine</a:t>
            </a:r>
            <a:endParaRPr sz="900">
              <a:solidFill>
                <a:srgbClr val="666666"/>
              </a:solidFill>
            </a:endParaRPr>
          </a:p>
        </p:txBody>
      </p:sp>
      <p:sp>
        <p:nvSpPr>
          <p:cNvPr id="202" name="Google Shape;202;p22"/>
          <p:cNvSpPr/>
          <p:nvPr/>
        </p:nvSpPr>
        <p:spPr>
          <a:xfrm>
            <a:off x="7242086" y="1589625"/>
            <a:ext cx="1931700" cy="2088900"/>
          </a:xfrm>
          <a:prstGeom prst="homePlate">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Plot the Max Mean Popularity vs. the attribute</a:t>
            </a:r>
            <a:endParaRPr sz="900">
              <a:solidFill>
                <a:srgbClr val="666666"/>
              </a:solidFill>
            </a:endParaRPr>
          </a:p>
          <a:p>
            <a:pPr indent="0" lvl="0" marL="0" rtl="0" algn="l">
              <a:spcBef>
                <a:spcPts val="0"/>
              </a:spcBef>
              <a:spcAft>
                <a:spcPts val="0"/>
              </a:spcAft>
              <a:buNone/>
            </a:pPr>
            <a:r>
              <a:t/>
            </a:r>
            <a:endParaRPr sz="900">
              <a:solidFill>
                <a:srgbClr val="666666"/>
              </a:solidFill>
            </a:endParaRPr>
          </a:p>
          <a:p>
            <a:pPr indent="0" lvl="0" marL="0" rtl="0" algn="l">
              <a:spcBef>
                <a:spcPts val="0"/>
              </a:spcBef>
              <a:spcAft>
                <a:spcPts val="0"/>
              </a:spcAft>
              <a:buNone/>
            </a:pPr>
            <a:r>
              <a:rPr lang="en-GB" sz="900">
                <a:solidFill>
                  <a:srgbClr val="666666"/>
                </a:solidFill>
              </a:rPr>
              <a:t>Max mean highlights in year, which song type will be most popular (type as defined by the variable being evaluated like key, mode, valence)</a:t>
            </a:r>
            <a:endParaRPr sz="90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a:t>
            </a:r>
            <a:endParaRPr/>
          </a:p>
        </p:txBody>
      </p:sp>
      <p:sp>
        <p:nvSpPr>
          <p:cNvPr id="208" name="Google Shape;208;p23"/>
          <p:cNvSpPr txBox="1"/>
          <p:nvPr>
            <p:ph idx="1" type="body"/>
          </p:nvPr>
        </p:nvSpPr>
        <p:spPr>
          <a:xfrm>
            <a:off x="729450" y="1944650"/>
            <a:ext cx="3128100" cy="2536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Performed a test run of data cleaning in excel to verify redundancies, trends, and duplicates</a:t>
            </a:r>
            <a:endParaRPr/>
          </a:p>
          <a:p>
            <a:pPr indent="-311150" lvl="0" marL="457200" rtl="0" algn="l">
              <a:spcBef>
                <a:spcPts val="0"/>
              </a:spcBef>
              <a:spcAft>
                <a:spcPts val="0"/>
              </a:spcAft>
              <a:buSzPts val="1300"/>
              <a:buChar char="✓"/>
            </a:pPr>
            <a:r>
              <a:rPr lang="en-GB"/>
              <a:t>Verified no null values in Jupyter</a:t>
            </a:r>
            <a:endParaRPr/>
          </a:p>
          <a:p>
            <a:pPr indent="-311150" lvl="0" marL="457200" rtl="0" algn="l">
              <a:spcBef>
                <a:spcPts val="0"/>
              </a:spcBef>
              <a:spcAft>
                <a:spcPts val="0"/>
              </a:spcAft>
              <a:buSzPts val="1300"/>
              <a:buChar char="✓"/>
            </a:pPr>
            <a:r>
              <a:rPr lang="en-GB"/>
              <a:t>Verified headers aligned to expected data formats using .head() command </a:t>
            </a:r>
            <a:r>
              <a:rPr lang="en-GB"/>
              <a:t> in Jupyter</a:t>
            </a:r>
            <a:endParaRPr/>
          </a:p>
          <a:p>
            <a:pPr indent="-311150" lvl="0" marL="457200" rtl="0" algn="l">
              <a:spcBef>
                <a:spcPts val="0"/>
              </a:spcBef>
              <a:spcAft>
                <a:spcPts val="0"/>
              </a:spcAft>
              <a:buSzPts val="1300"/>
              <a:buChar char="✓"/>
            </a:pPr>
            <a:r>
              <a:rPr lang="en-GB"/>
              <a:t>Dropped duplicates by song title and ID (0 removed) </a:t>
            </a:r>
            <a:r>
              <a:rPr lang="en-GB"/>
              <a:t> in Jupyter</a:t>
            </a:r>
            <a:endParaRPr/>
          </a:p>
        </p:txBody>
      </p:sp>
      <p:sp>
        <p:nvSpPr>
          <p:cNvPr id="209" name="Google Shape;209;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10" name="Google Shape;210;p23"/>
          <p:cNvSpPr txBox="1"/>
          <p:nvPr/>
        </p:nvSpPr>
        <p:spPr>
          <a:xfrm>
            <a:off x="4025675" y="768675"/>
            <a:ext cx="3430500" cy="2955300"/>
          </a:xfrm>
          <a:prstGeom prst="rect">
            <a:avLst/>
          </a:prstGeom>
          <a:solidFill>
            <a:srgbClr val="F3F3F3"/>
          </a:solidFill>
          <a:ln>
            <a:noFill/>
          </a:ln>
          <a:effectLst>
            <a:outerShdw blurRad="57150" rotWithShape="0" algn="bl" dir="21060000" dist="66675">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900"/>
              <a:t>Data Fields Available in csv:</a:t>
            </a:r>
            <a:endParaRPr b="1" sz="900"/>
          </a:p>
          <a:p>
            <a:pPr indent="0" lvl="0" marL="0" rtl="0" algn="l">
              <a:spcBef>
                <a:spcPts val="0"/>
              </a:spcBef>
              <a:spcAft>
                <a:spcPts val="0"/>
              </a:spcAft>
              <a:buNone/>
            </a:pPr>
            <a:r>
              <a:rPr lang="en-GB" sz="900"/>
              <a:t>acousticness</a:t>
            </a:r>
            <a:endParaRPr sz="900"/>
          </a:p>
          <a:p>
            <a:pPr indent="0" lvl="0" marL="0" rtl="0" algn="l">
              <a:spcBef>
                <a:spcPts val="0"/>
              </a:spcBef>
              <a:spcAft>
                <a:spcPts val="0"/>
              </a:spcAft>
              <a:buNone/>
            </a:pPr>
            <a:r>
              <a:rPr lang="en-GB" sz="900"/>
              <a:t>artists</a:t>
            </a:r>
            <a:endParaRPr sz="900"/>
          </a:p>
          <a:p>
            <a:pPr indent="0" lvl="0" marL="0" rtl="0" algn="l">
              <a:spcBef>
                <a:spcPts val="0"/>
              </a:spcBef>
              <a:spcAft>
                <a:spcPts val="0"/>
              </a:spcAft>
              <a:buNone/>
            </a:pPr>
            <a:r>
              <a:rPr lang="en-GB" sz="900"/>
              <a:t>danceability</a:t>
            </a:r>
            <a:endParaRPr sz="900"/>
          </a:p>
          <a:p>
            <a:pPr indent="0" lvl="0" marL="0" rtl="0" algn="l">
              <a:spcBef>
                <a:spcPts val="0"/>
              </a:spcBef>
              <a:spcAft>
                <a:spcPts val="0"/>
              </a:spcAft>
              <a:buNone/>
            </a:pPr>
            <a:r>
              <a:rPr lang="en-GB" sz="900"/>
              <a:t>duration_ms</a:t>
            </a:r>
            <a:endParaRPr sz="900"/>
          </a:p>
          <a:p>
            <a:pPr indent="0" lvl="0" marL="0" rtl="0" algn="l">
              <a:spcBef>
                <a:spcPts val="0"/>
              </a:spcBef>
              <a:spcAft>
                <a:spcPts val="0"/>
              </a:spcAft>
              <a:buNone/>
            </a:pPr>
            <a:r>
              <a:rPr lang="en-GB" sz="900"/>
              <a:t>energy</a:t>
            </a:r>
            <a:endParaRPr sz="900"/>
          </a:p>
          <a:p>
            <a:pPr indent="0" lvl="0" marL="0" rtl="0" algn="l">
              <a:spcBef>
                <a:spcPts val="0"/>
              </a:spcBef>
              <a:spcAft>
                <a:spcPts val="0"/>
              </a:spcAft>
              <a:buNone/>
            </a:pPr>
            <a:r>
              <a:rPr lang="en-GB" sz="900"/>
              <a:t>explicit</a:t>
            </a:r>
            <a:endParaRPr sz="900"/>
          </a:p>
          <a:p>
            <a:pPr indent="0" lvl="0" marL="0" rtl="0" algn="l">
              <a:spcBef>
                <a:spcPts val="0"/>
              </a:spcBef>
              <a:spcAft>
                <a:spcPts val="0"/>
              </a:spcAft>
              <a:buNone/>
            </a:pPr>
            <a:r>
              <a:rPr b="1" lang="en-GB" sz="900">
                <a:solidFill>
                  <a:srgbClr val="FF9900"/>
                </a:solidFill>
              </a:rPr>
              <a:t>id</a:t>
            </a:r>
            <a:endParaRPr b="1" sz="900">
              <a:solidFill>
                <a:srgbClr val="FF9900"/>
              </a:solidFill>
            </a:endParaRPr>
          </a:p>
          <a:p>
            <a:pPr indent="0" lvl="0" marL="0" rtl="0" algn="l">
              <a:spcBef>
                <a:spcPts val="0"/>
              </a:spcBef>
              <a:spcAft>
                <a:spcPts val="0"/>
              </a:spcAft>
              <a:buNone/>
            </a:pPr>
            <a:r>
              <a:rPr lang="en-GB" sz="900"/>
              <a:t>instrumentalness</a:t>
            </a:r>
            <a:endParaRPr sz="900"/>
          </a:p>
          <a:p>
            <a:pPr indent="0" lvl="0" marL="0" rtl="0" algn="l">
              <a:spcBef>
                <a:spcPts val="0"/>
              </a:spcBef>
              <a:spcAft>
                <a:spcPts val="0"/>
              </a:spcAft>
              <a:buNone/>
            </a:pPr>
            <a:r>
              <a:rPr b="1" lang="en-GB" sz="900">
                <a:solidFill>
                  <a:schemeClr val="dk1"/>
                </a:solidFill>
              </a:rPr>
              <a:t>key</a:t>
            </a:r>
            <a:endParaRPr b="1" sz="900">
              <a:solidFill>
                <a:schemeClr val="dk1"/>
              </a:solidFill>
            </a:endParaRPr>
          </a:p>
          <a:p>
            <a:pPr indent="0" lvl="0" marL="0" rtl="0" algn="l">
              <a:spcBef>
                <a:spcPts val="0"/>
              </a:spcBef>
              <a:spcAft>
                <a:spcPts val="0"/>
              </a:spcAft>
              <a:buNone/>
            </a:pPr>
            <a:r>
              <a:rPr lang="en-GB" sz="900"/>
              <a:t>liveness</a:t>
            </a:r>
            <a:endParaRPr sz="900"/>
          </a:p>
          <a:p>
            <a:pPr indent="0" lvl="0" marL="0" rtl="0" algn="l">
              <a:spcBef>
                <a:spcPts val="0"/>
              </a:spcBef>
              <a:spcAft>
                <a:spcPts val="0"/>
              </a:spcAft>
              <a:buNone/>
            </a:pPr>
            <a:r>
              <a:rPr lang="en-GB" sz="900"/>
              <a:t>loudness</a:t>
            </a:r>
            <a:endParaRPr sz="900"/>
          </a:p>
          <a:p>
            <a:pPr indent="0" lvl="0" marL="0" rtl="0" algn="l">
              <a:spcBef>
                <a:spcPts val="0"/>
              </a:spcBef>
              <a:spcAft>
                <a:spcPts val="0"/>
              </a:spcAft>
              <a:buNone/>
            </a:pPr>
            <a:r>
              <a:rPr b="1" lang="en-GB" sz="900">
                <a:solidFill>
                  <a:schemeClr val="dk1"/>
                </a:solidFill>
              </a:rPr>
              <a:t>mode</a:t>
            </a:r>
            <a:endParaRPr b="1" sz="900">
              <a:solidFill>
                <a:schemeClr val="dk1"/>
              </a:solidFill>
            </a:endParaRPr>
          </a:p>
          <a:p>
            <a:pPr indent="0" lvl="0" marL="0" rtl="0" algn="l">
              <a:spcBef>
                <a:spcPts val="0"/>
              </a:spcBef>
              <a:spcAft>
                <a:spcPts val="0"/>
              </a:spcAft>
              <a:buNone/>
            </a:pPr>
            <a:r>
              <a:rPr b="1" lang="en-GB" sz="900">
                <a:solidFill>
                  <a:srgbClr val="FF9900"/>
                </a:solidFill>
              </a:rPr>
              <a:t>name</a:t>
            </a:r>
            <a:endParaRPr b="1" sz="900">
              <a:solidFill>
                <a:srgbClr val="FF9900"/>
              </a:solidFill>
            </a:endParaRPr>
          </a:p>
          <a:p>
            <a:pPr indent="0" lvl="0" marL="0" rtl="0" algn="l">
              <a:spcBef>
                <a:spcPts val="0"/>
              </a:spcBef>
              <a:spcAft>
                <a:spcPts val="0"/>
              </a:spcAft>
              <a:buNone/>
            </a:pPr>
            <a:r>
              <a:rPr b="1" lang="en-GB" sz="900">
                <a:solidFill>
                  <a:schemeClr val="dk1"/>
                </a:solidFill>
              </a:rPr>
              <a:t>popularity</a:t>
            </a:r>
            <a:endParaRPr b="1" sz="900">
              <a:solidFill>
                <a:schemeClr val="dk1"/>
              </a:solidFill>
            </a:endParaRPr>
          </a:p>
          <a:p>
            <a:pPr indent="0" lvl="0" marL="0" rtl="0" algn="l">
              <a:spcBef>
                <a:spcPts val="0"/>
              </a:spcBef>
              <a:spcAft>
                <a:spcPts val="0"/>
              </a:spcAft>
              <a:buNone/>
            </a:pPr>
            <a:r>
              <a:rPr lang="en-GB" sz="900"/>
              <a:t>release_date</a:t>
            </a:r>
            <a:endParaRPr sz="900"/>
          </a:p>
          <a:p>
            <a:pPr indent="0" lvl="0" marL="0" rtl="0" algn="l">
              <a:spcBef>
                <a:spcPts val="0"/>
              </a:spcBef>
              <a:spcAft>
                <a:spcPts val="0"/>
              </a:spcAft>
              <a:buNone/>
            </a:pPr>
            <a:r>
              <a:rPr lang="en-GB" sz="900"/>
              <a:t>speechiness</a:t>
            </a:r>
            <a:endParaRPr sz="900"/>
          </a:p>
          <a:p>
            <a:pPr indent="0" lvl="0" marL="0" rtl="0" algn="l">
              <a:spcBef>
                <a:spcPts val="0"/>
              </a:spcBef>
              <a:spcAft>
                <a:spcPts val="0"/>
              </a:spcAft>
              <a:buNone/>
            </a:pPr>
            <a:r>
              <a:rPr b="1" lang="en-GB" sz="900">
                <a:solidFill>
                  <a:srgbClr val="999999"/>
                </a:solidFill>
              </a:rPr>
              <a:t>tempo</a:t>
            </a:r>
            <a:endParaRPr b="1" sz="900">
              <a:solidFill>
                <a:srgbClr val="999999"/>
              </a:solidFill>
            </a:endParaRPr>
          </a:p>
          <a:p>
            <a:pPr indent="0" lvl="0" marL="0" rtl="0" algn="l">
              <a:spcBef>
                <a:spcPts val="0"/>
              </a:spcBef>
              <a:spcAft>
                <a:spcPts val="0"/>
              </a:spcAft>
              <a:buNone/>
            </a:pPr>
            <a:r>
              <a:rPr b="1" lang="en-GB" sz="900">
                <a:solidFill>
                  <a:schemeClr val="dk1"/>
                </a:solidFill>
              </a:rPr>
              <a:t>valence</a:t>
            </a:r>
            <a:endParaRPr b="1" sz="900">
              <a:solidFill>
                <a:schemeClr val="dk1"/>
              </a:solidFill>
            </a:endParaRPr>
          </a:p>
          <a:p>
            <a:pPr indent="0" lvl="0" marL="0" rtl="0" algn="l">
              <a:spcBef>
                <a:spcPts val="0"/>
              </a:spcBef>
              <a:spcAft>
                <a:spcPts val="0"/>
              </a:spcAft>
              <a:buNone/>
            </a:pPr>
            <a:r>
              <a:rPr b="1" lang="en-GB" sz="900">
                <a:solidFill>
                  <a:schemeClr val="dk1"/>
                </a:solidFill>
              </a:rPr>
              <a:t>year</a:t>
            </a:r>
            <a:endParaRPr b="1" sz="1100">
              <a:solidFill>
                <a:schemeClr val="dk1"/>
              </a:solidFill>
            </a:endParaRPr>
          </a:p>
        </p:txBody>
      </p:sp>
      <p:pic>
        <p:nvPicPr>
          <p:cNvPr id="211" name="Google Shape;211;p23"/>
          <p:cNvPicPr preferRelativeResize="0"/>
          <p:nvPr/>
        </p:nvPicPr>
        <p:blipFill>
          <a:blip r:embed="rId3">
            <a:alphaModFix/>
          </a:blip>
          <a:stretch>
            <a:fillRect/>
          </a:stretch>
        </p:blipFill>
        <p:spPr>
          <a:xfrm>
            <a:off x="4867225" y="2656650"/>
            <a:ext cx="4156318" cy="1873675"/>
          </a:xfrm>
          <a:prstGeom prst="rect">
            <a:avLst/>
          </a:prstGeom>
          <a:noFill/>
          <a:ln>
            <a:noFill/>
          </a:ln>
          <a:effectLst>
            <a:outerShdw blurRad="57150" rotWithShape="0" algn="bl" dir="21060000" dist="66675">
              <a:srgbClr val="000000">
                <a:alpha val="50000"/>
              </a:srgbClr>
            </a:outerShdw>
          </a:effectLst>
        </p:spPr>
      </p:pic>
      <p:sp>
        <p:nvSpPr>
          <p:cNvPr id="212" name="Google Shape;212;p23"/>
          <p:cNvSpPr txBox="1"/>
          <p:nvPr/>
        </p:nvSpPr>
        <p:spPr>
          <a:xfrm>
            <a:off x="4236675" y="4734750"/>
            <a:ext cx="1109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solidFill>
                  <a:srgbClr val="999999"/>
                </a:solidFill>
                <a:latin typeface="Lato"/>
                <a:ea typeface="Lato"/>
                <a:cs typeface="Lato"/>
                <a:sym typeface="Lato"/>
              </a:rPr>
              <a:t>Field used for cleaning</a:t>
            </a:r>
            <a:endParaRPr b="1" sz="700">
              <a:solidFill>
                <a:srgbClr val="999999"/>
              </a:solidFill>
              <a:latin typeface="Lato"/>
              <a:ea typeface="Lato"/>
              <a:cs typeface="Lato"/>
              <a:sym typeface="Lato"/>
            </a:endParaRPr>
          </a:p>
        </p:txBody>
      </p:sp>
      <p:sp>
        <p:nvSpPr>
          <p:cNvPr id="213" name="Google Shape;213;p23"/>
          <p:cNvSpPr txBox="1"/>
          <p:nvPr/>
        </p:nvSpPr>
        <p:spPr>
          <a:xfrm>
            <a:off x="5500026" y="4734750"/>
            <a:ext cx="138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solidFill>
                  <a:srgbClr val="999999"/>
                </a:solidFill>
                <a:latin typeface="Lato"/>
                <a:ea typeface="Lato"/>
                <a:cs typeface="Lato"/>
                <a:sym typeface="Lato"/>
              </a:rPr>
              <a:t>Field used for analyzing</a:t>
            </a:r>
            <a:endParaRPr b="1" sz="700">
              <a:solidFill>
                <a:srgbClr val="999999"/>
              </a:solidFill>
              <a:latin typeface="Lato"/>
              <a:ea typeface="Lato"/>
              <a:cs typeface="Lato"/>
              <a:sym typeface="Lato"/>
            </a:endParaRPr>
          </a:p>
        </p:txBody>
      </p:sp>
      <p:sp>
        <p:nvSpPr>
          <p:cNvPr id="214" name="Google Shape;214;p23"/>
          <p:cNvSpPr/>
          <p:nvPr/>
        </p:nvSpPr>
        <p:spPr>
          <a:xfrm>
            <a:off x="4089075" y="4814225"/>
            <a:ext cx="1476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5337975" y="4814225"/>
            <a:ext cx="147600" cy="14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9" name="Shape 219"/>
        <p:cNvGrpSpPr/>
        <p:nvPr/>
      </p:nvGrpSpPr>
      <p:grpSpPr>
        <a:xfrm>
          <a:off x="0" y="0"/>
          <a:ext cx="0" cy="0"/>
          <a:chOff x="0" y="0"/>
          <a:chExt cx="0" cy="0"/>
        </a:xfrm>
      </p:grpSpPr>
      <p:sp>
        <p:nvSpPr>
          <p:cNvPr id="220" name="Google Shape;220;p24"/>
          <p:cNvSpPr txBox="1"/>
          <p:nvPr>
            <p:ph type="title"/>
          </p:nvPr>
        </p:nvSpPr>
        <p:spPr>
          <a:xfrm>
            <a:off x="729450" y="789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Spotify Popularity</a:t>
            </a:r>
            <a:endParaRPr sz="1200"/>
          </a:p>
        </p:txBody>
      </p:sp>
      <p:sp>
        <p:nvSpPr>
          <p:cNvPr id="221" name="Google Shape;221;p24"/>
          <p:cNvSpPr txBox="1"/>
          <p:nvPr>
            <p:ph idx="4294967295" type="body"/>
          </p:nvPr>
        </p:nvSpPr>
        <p:spPr>
          <a:xfrm>
            <a:off x="729450" y="1215950"/>
            <a:ext cx="7010100" cy="2406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FFFFFF"/>
                </a:solidFill>
                <a:latin typeface="Arial"/>
                <a:ea typeface="Arial"/>
                <a:cs typeface="Arial"/>
                <a:sym typeface="Arial"/>
              </a:rPr>
              <a:t>“</a:t>
            </a:r>
            <a:r>
              <a:rPr lang="en-GB" sz="1150">
                <a:solidFill>
                  <a:srgbClr val="FFFFFF"/>
                </a:solidFill>
                <a:latin typeface="Arial"/>
                <a:ea typeface="Arial"/>
                <a:cs typeface="Arial"/>
                <a:sym typeface="Arial"/>
              </a:rPr>
              <a:t>The popularity of a track is a value between 0 and 100, with 100 being the most popular. The popularity is calculated by algorithm and is based, in the most part, on the </a:t>
            </a:r>
            <a:r>
              <a:rPr b="1" lang="en-GB" sz="1150">
                <a:solidFill>
                  <a:srgbClr val="FFFFFF"/>
                </a:solidFill>
                <a:latin typeface="Arial"/>
                <a:ea typeface="Arial"/>
                <a:cs typeface="Arial"/>
                <a:sym typeface="Arial"/>
              </a:rPr>
              <a:t>total number of plays the track has had and how recent those plays are.</a:t>
            </a:r>
            <a:endParaRPr b="1" sz="1150">
              <a:solidFill>
                <a:srgbClr val="FFFFFF"/>
              </a:solidFill>
              <a:latin typeface="Arial"/>
              <a:ea typeface="Arial"/>
              <a:cs typeface="Arial"/>
              <a:sym typeface="Arial"/>
            </a:endParaRPr>
          </a:p>
          <a:p>
            <a:pPr indent="0" lvl="0" marL="0" rtl="0" algn="l">
              <a:spcBef>
                <a:spcPts val="1600"/>
              </a:spcBef>
              <a:spcAft>
                <a:spcPts val="0"/>
              </a:spcAft>
              <a:buNone/>
            </a:pPr>
            <a:r>
              <a:rPr i="1" lang="en-GB" sz="1150">
                <a:solidFill>
                  <a:srgbClr val="FFFFFF"/>
                </a:solidFill>
                <a:latin typeface="Arial"/>
                <a:ea typeface="Arial"/>
                <a:cs typeface="Arial"/>
                <a:sym typeface="Arial"/>
              </a:rPr>
              <a:t>Generally speaking, songs that are being played a lot now will have a higher popularity than songs that were played a lot in the past. Duplicate tracks (e.g. the same track from a single and an album) are rated independently. Artist and album popularity is derived mathematically from track popularity. Note that the popularity value may lag actual popularity by a few days: the value is not updated in real time</a:t>
            </a:r>
            <a:r>
              <a:rPr lang="en-GB" sz="1150">
                <a:solidFill>
                  <a:srgbClr val="FFFFFF"/>
                </a:solidFill>
                <a:latin typeface="Arial"/>
                <a:ea typeface="Arial"/>
                <a:cs typeface="Arial"/>
                <a:sym typeface="Arial"/>
              </a:rPr>
              <a:t>”</a:t>
            </a:r>
            <a:endParaRPr sz="1150">
              <a:solidFill>
                <a:srgbClr val="FFFFFF"/>
              </a:solidFill>
              <a:latin typeface="Arial"/>
              <a:ea typeface="Arial"/>
              <a:cs typeface="Arial"/>
              <a:sym typeface="Arial"/>
            </a:endParaRPr>
          </a:p>
          <a:p>
            <a:pPr indent="0" lvl="0" marL="0" rtl="0" algn="r">
              <a:spcBef>
                <a:spcPts val="1600"/>
              </a:spcBef>
              <a:spcAft>
                <a:spcPts val="1600"/>
              </a:spcAft>
              <a:buNone/>
            </a:pPr>
            <a:r>
              <a:rPr lang="en-GB" sz="1150">
                <a:solidFill>
                  <a:srgbClr val="FFFFFF"/>
                </a:solidFill>
                <a:latin typeface="Arial"/>
                <a:ea typeface="Arial"/>
                <a:cs typeface="Arial"/>
                <a:sym typeface="Arial"/>
              </a:rPr>
              <a:t>-Spotify API Documentation, March 2021</a:t>
            </a:r>
            <a:endParaRPr sz="1150">
              <a:solidFill>
                <a:srgbClr val="FFFFFF"/>
              </a:solidFill>
              <a:latin typeface="Arial"/>
              <a:ea typeface="Arial"/>
              <a:cs typeface="Arial"/>
              <a:sym typeface="Arial"/>
            </a:endParaRPr>
          </a:p>
        </p:txBody>
      </p:sp>
      <p:sp>
        <p:nvSpPr>
          <p:cNvPr id="222" name="Google Shape;222;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23" name="Google Shape;223;p24"/>
          <p:cNvSpPr txBox="1"/>
          <p:nvPr>
            <p:ph idx="4294967295" type="body"/>
          </p:nvPr>
        </p:nvSpPr>
        <p:spPr>
          <a:xfrm>
            <a:off x="771600" y="3792350"/>
            <a:ext cx="7010100" cy="9576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b="1" lang="en-GB" sz="1550">
                <a:solidFill>
                  <a:srgbClr val="53C6A1"/>
                </a:solidFill>
                <a:latin typeface="Arial"/>
                <a:ea typeface="Arial"/>
                <a:cs typeface="Arial"/>
                <a:sym typeface="Arial"/>
              </a:rPr>
              <a:t>Popularity was used the key indicator used to evaluate listener preferences for mode (minor / major), and key across data sets grouped by year.</a:t>
            </a:r>
            <a:endParaRPr b="1" sz="1550">
              <a:solidFill>
                <a:srgbClr val="53C6A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idx="1" type="body"/>
          </p:nvPr>
        </p:nvSpPr>
        <p:spPr>
          <a:xfrm>
            <a:off x="3605300" y="809875"/>
            <a:ext cx="4798200" cy="1642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950">
                <a:solidFill>
                  <a:srgbClr val="666666"/>
                </a:solidFill>
                <a:latin typeface="Arial"/>
                <a:ea typeface="Arial"/>
                <a:cs typeface="Arial"/>
                <a:sym typeface="Arial"/>
              </a:rPr>
              <a:t>Mode describes whether music is minor (somber, melancholy) or Major (triumphant or positive).</a:t>
            </a:r>
            <a:endParaRPr sz="950">
              <a:solidFill>
                <a:srgbClr val="666666"/>
              </a:solidFill>
              <a:latin typeface="Arial"/>
              <a:ea typeface="Arial"/>
              <a:cs typeface="Arial"/>
              <a:sym typeface="Arial"/>
            </a:endParaRPr>
          </a:p>
          <a:p>
            <a:pPr indent="0" lvl="0" marL="0" marR="0" rtl="0" algn="l">
              <a:lnSpc>
                <a:spcPct val="115000"/>
              </a:lnSpc>
              <a:spcBef>
                <a:spcPts val="1600"/>
              </a:spcBef>
              <a:spcAft>
                <a:spcPts val="0"/>
              </a:spcAft>
              <a:buNone/>
            </a:pPr>
            <a:r>
              <a:rPr b="1" lang="en-GB" sz="950">
                <a:solidFill>
                  <a:srgbClr val="666666"/>
                </a:solidFill>
                <a:latin typeface="Arial"/>
                <a:ea typeface="Arial"/>
                <a:cs typeface="Arial"/>
                <a:sym typeface="Arial"/>
              </a:rPr>
              <a:t>Conclusion</a:t>
            </a:r>
            <a:r>
              <a:rPr lang="en-GB" sz="950">
                <a:solidFill>
                  <a:srgbClr val="666666"/>
                </a:solidFill>
                <a:latin typeface="Arial"/>
                <a:ea typeface="Arial"/>
                <a:cs typeface="Arial"/>
                <a:sym typeface="Arial"/>
              </a:rPr>
              <a:t>: Music that is popular released in 2019 and 2021 favors more positive, major music.  In 2020, when the world was deep in the pandemic and vaccines were only in trial phase, the popular music released favors somber, minor modes.  This can indicate a melancholy or hopeless nature of the listeners and artists releasing music at this time.   When there is hope - musical preferences reflect it.  </a:t>
            </a:r>
            <a:r>
              <a:rPr b="1" lang="en-GB" sz="950">
                <a:solidFill>
                  <a:srgbClr val="666666"/>
                </a:solidFill>
                <a:latin typeface="Arial"/>
                <a:ea typeface="Arial"/>
                <a:cs typeface="Arial"/>
                <a:sym typeface="Arial"/>
              </a:rPr>
              <a:t>When there is hopelessness, music becomes an outlet.</a:t>
            </a:r>
            <a:endParaRPr b="1" sz="950">
              <a:solidFill>
                <a:srgbClr val="666666"/>
              </a:solidFill>
              <a:latin typeface="Arial"/>
              <a:ea typeface="Arial"/>
              <a:cs typeface="Arial"/>
              <a:sym typeface="Arial"/>
            </a:endParaRPr>
          </a:p>
          <a:p>
            <a:pPr indent="0" lvl="0" marL="0" marR="0" rtl="0" algn="l">
              <a:lnSpc>
                <a:spcPct val="115000"/>
              </a:lnSpc>
              <a:spcBef>
                <a:spcPts val="1600"/>
              </a:spcBef>
              <a:spcAft>
                <a:spcPts val="1600"/>
              </a:spcAft>
              <a:buNone/>
            </a:pPr>
            <a:r>
              <a:t/>
            </a:r>
            <a:endParaRPr sz="950">
              <a:solidFill>
                <a:srgbClr val="666666"/>
              </a:solidFill>
              <a:highlight>
                <a:srgbClr val="F8F8F8"/>
              </a:highlight>
              <a:latin typeface="Arial"/>
              <a:ea typeface="Arial"/>
              <a:cs typeface="Arial"/>
              <a:sym typeface="Arial"/>
            </a:endParaRPr>
          </a:p>
        </p:txBody>
      </p:sp>
      <p:sp>
        <p:nvSpPr>
          <p:cNvPr id="229" name="Google Shape;229;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0" name="Google Shape;230;p25"/>
          <p:cNvSpPr txBox="1"/>
          <p:nvPr>
            <p:ph type="title"/>
          </p:nvPr>
        </p:nvSpPr>
        <p:spPr>
          <a:xfrm>
            <a:off x="665050" y="-1570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Mode Analysis</a:t>
            </a:r>
            <a:endParaRPr/>
          </a:p>
        </p:txBody>
      </p:sp>
      <p:pic>
        <p:nvPicPr>
          <p:cNvPr id="231" name="Google Shape;231;p25"/>
          <p:cNvPicPr preferRelativeResize="0"/>
          <p:nvPr/>
        </p:nvPicPr>
        <p:blipFill>
          <a:blip r:embed="rId3">
            <a:alphaModFix/>
          </a:blip>
          <a:stretch>
            <a:fillRect/>
          </a:stretch>
        </p:blipFill>
        <p:spPr>
          <a:xfrm>
            <a:off x="152400" y="2659138"/>
            <a:ext cx="8839199" cy="1978542"/>
          </a:xfrm>
          <a:prstGeom prst="rect">
            <a:avLst/>
          </a:prstGeom>
          <a:noFill/>
          <a:ln>
            <a:noFill/>
          </a:ln>
        </p:spPr>
      </p:pic>
      <p:sp>
        <p:nvSpPr>
          <p:cNvPr id="232" name="Google Shape;232;p25"/>
          <p:cNvSpPr txBox="1"/>
          <p:nvPr/>
        </p:nvSpPr>
        <p:spPr>
          <a:xfrm>
            <a:off x="0" y="4697050"/>
            <a:ext cx="85362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800">
                <a:solidFill>
                  <a:srgbClr val="666666"/>
                </a:solidFill>
              </a:rPr>
              <a:t>Note that the data has been normalized to account for artists favoring different key releases by year.  Mean refers to the average popularity of a released song in a mode in a year.  An example would be that a song released in 2020 in a minor key would have a higher likelihood of being popular </a:t>
            </a:r>
            <a:r>
              <a:rPr lang="en-GB" sz="800">
                <a:solidFill>
                  <a:srgbClr val="666666"/>
                </a:solidFill>
              </a:rPr>
              <a:t>compared</a:t>
            </a:r>
            <a:r>
              <a:rPr lang="en-GB" sz="800">
                <a:solidFill>
                  <a:srgbClr val="666666"/>
                </a:solidFill>
              </a:rPr>
              <a:t> to a major released in that year.</a:t>
            </a:r>
            <a:endParaRPr sz="800"/>
          </a:p>
        </p:txBody>
      </p:sp>
      <p:pic>
        <p:nvPicPr>
          <p:cNvPr id="233" name="Google Shape;233;p25"/>
          <p:cNvPicPr preferRelativeResize="0"/>
          <p:nvPr/>
        </p:nvPicPr>
        <p:blipFill>
          <a:blip r:embed="rId4">
            <a:alphaModFix/>
          </a:blip>
          <a:stretch>
            <a:fillRect/>
          </a:stretch>
        </p:blipFill>
        <p:spPr>
          <a:xfrm>
            <a:off x="813688" y="715575"/>
            <a:ext cx="2184675" cy="1831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idx="1" type="body"/>
          </p:nvPr>
        </p:nvSpPr>
        <p:spPr>
          <a:xfrm>
            <a:off x="1798775" y="582450"/>
            <a:ext cx="4798200" cy="46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50">
                <a:solidFill>
                  <a:srgbClr val="666666"/>
                </a:solidFill>
                <a:latin typeface="Arial"/>
                <a:ea typeface="Arial"/>
                <a:cs typeface="Arial"/>
                <a:sym typeface="Arial"/>
              </a:rPr>
              <a:t>The group of pitches or scales that form a musical composition</a:t>
            </a:r>
            <a:endParaRPr sz="1100">
              <a:solidFill>
                <a:srgbClr val="666666"/>
              </a:solidFill>
            </a:endParaRPr>
          </a:p>
        </p:txBody>
      </p:sp>
      <p:sp>
        <p:nvSpPr>
          <p:cNvPr id="239" name="Google Shape;239;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0" name="Google Shape;240;p26"/>
          <p:cNvSpPr txBox="1"/>
          <p:nvPr>
            <p:ph type="title"/>
          </p:nvPr>
        </p:nvSpPr>
        <p:spPr>
          <a:xfrm>
            <a:off x="764075" y="477450"/>
            <a:ext cx="1034700" cy="5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Key</a:t>
            </a:r>
            <a:endParaRPr/>
          </a:p>
        </p:txBody>
      </p:sp>
      <p:pic>
        <p:nvPicPr>
          <p:cNvPr id="241" name="Google Shape;241;p26"/>
          <p:cNvPicPr preferRelativeResize="0"/>
          <p:nvPr/>
        </p:nvPicPr>
        <p:blipFill>
          <a:blip r:embed="rId3">
            <a:alphaModFix/>
          </a:blip>
          <a:stretch>
            <a:fillRect/>
          </a:stretch>
        </p:blipFill>
        <p:spPr>
          <a:xfrm>
            <a:off x="793375" y="978150"/>
            <a:ext cx="7897435" cy="1822475"/>
          </a:xfrm>
          <a:prstGeom prst="rect">
            <a:avLst/>
          </a:prstGeom>
          <a:noFill/>
          <a:ln>
            <a:noFill/>
          </a:ln>
        </p:spPr>
      </p:pic>
      <p:sp>
        <p:nvSpPr>
          <p:cNvPr id="242" name="Google Shape;242;p26"/>
          <p:cNvSpPr txBox="1"/>
          <p:nvPr/>
        </p:nvSpPr>
        <p:spPr>
          <a:xfrm>
            <a:off x="457200" y="3820350"/>
            <a:ext cx="146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chemeClr val="dk1"/>
                </a:solidFill>
                <a:latin typeface="Lato"/>
                <a:ea typeface="Lato"/>
                <a:cs typeface="Lato"/>
                <a:sym typeface="Lato"/>
              </a:rPr>
              <a:t>Most Popular Song in Key by Release Year⁽¹⁾</a:t>
            </a:r>
            <a:endParaRPr b="1" sz="1000">
              <a:solidFill>
                <a:schemeClr val="dk1"/>
              </a:solidFill>
              <a:latin typeface="Lato"/>
              <a:ea typeface="Lato"/>
              <a:cs typeface="Lato"/>
              <a:sym typeface="Lato"/>
            </a:endParaRPr>
          </a:p>
        </p:txBody>
      </p:sp>
      <p:sp>
        <p:nvSpPr>
          <p:cNvPr id="243" name="Google Shape;243;p26"/>
          <p:cNvSpPr txBox="1"/>
          <p:nvPr/>
        </p:nvSpPr>
        <p:spPr>
          <a:xfrm>
            <a:off x="0" y="4905300"/>
            <a:ext cx="853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666666"/>
                </a:solidFill>
                <a:latin typeface="Lato"/>
                <a:ea typeface="Lato"/>
                <a:cs typeface="Lato"/>
                <a:sym typeface="Lato"/>
              </a:rPr>
              <a:t>Source(s): Spotify, Wikipedia, Western Michigan University		1) Songs are aggregated by title to account for multiple arrangements</a:t>
            </a:r>
            <a:endParaRPr sz="800">
              <a:solidFill>
                <a:srgbClr val="666666"/>
              </a:solidFill>
              <a:latin typeface="Lato"/>
              <a:ea typeface="Lato"/>
              <a:cs typeface="Lato"/>
              <a:sym typeface="Lato"/>
            </a:endParaRPr>
          </a:p>
        </p:txBody>
      </p:sp>
      <p:pic>
        <p:nvPicPr>
          <p:cNvPr id="244" name="Google Shape;244;p26">
            <a:hlinkClick r:id="rId4"/>
          </p:cNvPr>
          <p:cNvPicPr preferRelativeResize="0"/>
          <p:nvPr/>
        </p:nvPicPr>
        <p:blipFill>
          <a:blip r:embed="rId5">
            <a:alphaModFix/>
          </a:blip>
          <a:stretch>
            <a:fillRect/>
          </a:stretch>
        </p:blipFill>
        <p:spPr>
          <a:xfrm>
            <a:off x="2420800" y="3806416"/>
            <a:ext cx="484156" cy="535128"/>
          </a:xfrm>
          <a:prstGeom prst="rect">
            <a:avLst/>
          </a:prstGeom>
          <a:noFill/>
          <a:ln>
            <a:noFill/>
          </a:ln>
        </p:spPr>
      </p:pic>
      <p:pic>
        <p:nvPicPr>
          <p:cNvPr id="245" name="Google Shape;245;p26">
            <a:hlinkClick r:id="rId6"/>
          </p:cNvPr>
          <p:cNvPicPr preferRelativeResize="0"/>
          <p:nvPr/>
        </p:nvPicPr>
        <p:blipFill>
          <a:blip r:embed="rId7">
            <a:alphaModFix/>
          </a:blip>
          <a:stretch>
            <a:fillRect/>
          </a:stretch>
        </p:blipFill>
        <p:spPr>
          <a:xfrm>
            <a:off x="4133548" y="3853382"/>
            <a:ext cx="1217078" cy="441202"/>
          </a:xfrm>
          <a:prstGeom prst="rect">
            <a:avLst/>
          </a:prstGeom>
          <a:noFill/>
          <a:ln>
            <a:noFill/>
          </a:ln>
        </p:spPr>
      </p:pic>
      <p:pic>
        <p:nvPicPr>
          <p:cNvPr id="246" name="Google Shape;246;p26">
            <a:hlinkClick r:id="rId8"/>
          </p:cNvPr>
          <p:cNvPicPr preferRelativeResize="0"/>
          <p:nvPr/>
        </p:nvPicPr>
        <p:blipFill>
          <a:blip r:embed="rId9">
            <a:alphaModFix/>
          </a:blip>
          <a:stretch>
            <a:fillRect/>
          </a:stretch>
        </p:blipFill>
        <p:spPr>
          <a:xfrm>
            <a:off x="6168151" y="3813900"/>
            <a:ext cx="1177250" cy="520187"/>
          </a:xfrm>
          <a:prstGeom prst="rect">
            <a:avLst/>
          </a:prstGeom>
          <a:noFill/>
          <a:ln>
            <a:noFill/>
          </a:ln>
        </p:spPr>
      </p:pic>
      <p:sp>
        <p:nvSpPr>
          <p:cNvPr id="247" name="Google Shape;247;p26"/>
          <p:cNvSpPr txBox="1"/>
          <p:nvPr/>
        </p:nvSpPr>
        <p:spPr>
          <a:xfrm>
            <a:off x="457200" y="4466850"/>
            <a:ext cx="112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666666"/>
                </a:solidFill>
                <a:latin typeface="Lato"/>
                <a:ea typeface="Lato"/>
                <a:cs typeface="Lato"/>
                <a:sym typeface="Lato"/>
              </a:rPr>
              <a:t>Other Popular Songs in Key</a:t>
            </a:r>
            <a:endParaRPr b="1" sz="1000">
              <a:solidFill>
                <a:srgbClr val="666666"/>
              </a:solidFill>
              <a:latin typeface="Lato"/>
              <a:ea typeface="Lato"/>
              <a:cs typeface="Lato"/>
              <a:sym typeface="Lato"/>
            </a:endParaRPr>
          </a:p>
        </p:txBody>
      </p:sp>
      <p:sp>
        <p:nvSpPr>
          <p:cNvPr id="248" name="Google Shape;248;p26"/>
          <p:cNvSpPr txBox="1"/>
          <p:nvPr/>
        </p:nvSpPr>
        <p:spPr>
          <a:xfrm>
            <a:off x="2060850" y="4453325"/>
            <a:ext cx="1124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700">
                <a:solidFill>
                  <a:srgbClr val="999999"/>
                </a:solidFill>
                <a:latin typeface="Lato"/>
                <a:ea typeface="Lato"/>
                <a:cs typeface="Lato"/>
                <a:sym typeface="Lato"/>
              </a:rPr>
              <a:t>White Christmas</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Over the Rainbow</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No Scrubs</a:t>
            </a:r>
            <a:endParaRPr b="1" sz="700">
              <a:solidFill>
                <a:srgbClr val="999999"/>
              </a:solidFill>
              <a:latin typeface="Lato"/>
              <a:ea typeface="Lato"/>
              <a:cs typeface="Lato"/>
              <a:sym typeface="Lato"/>
            </a:endParaRPr>
          </a:p>
        </p:txBody>
      </p:sp>
      <p:sp>
        <p:nvSpPr>
          <p:cNvPr id="249" name="Google Shape;249;p26"/>
          <p:cNvSpPr txBox="1"/>
          <p:nvPr/>
        </p:nvSpPr>
        <p:spPr>
          <a:xfrm>
            <a:off x="4121700" y="4453325"/>
            <a:ext cx="1124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700">
                <a:solidFill>
                  <a:srgbClr val="999999"/>
                </a:solidFill>
                <a:latin typeface="Lato"/>
                <a:ea typeface="Lato"/>
                <a:cs typeface="Lato"/>
                <a:sym typeface="Lato"/>
              </a:rPr>
              <a:t>Smells Like Teen Spirit</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We Found Love</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No Woman No Cry</a:t>
            </a:r>
            <a:endParaRPr b="1" sz="700">
              <a:solidFill>
                <a:srgbClr val="999999"/>
              </a:solidFill>
              <a:latin typeface="Lato"/>
              <a:ea typeface="Lato"/>
              <a:cs typeface="Lato"/>
              <a:sym typeface="Lato"/>
            </a:endParaRPr>
          </a:p>
        </p:txBody>
      </p:sp>
      <p:sp>
        <p:nvSpPr>
          <p:cNvPr id="250" name="Google Shape;250;p26"/>
          <p:cNvSpPr txBox="1"/>
          <p:nvPr/>
        </p:nvSpPr>
        <p:spPr>
          <a:xfrm>
            <a:off x="5847475" y="4453325"/>
            <a:ext cx="1669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700">
                <a:solidFill>
                  <a:srgbClr val="999999"/>
                </a:solidFill>
                <a:latin typeface="Lato"/>
                <a:ea typeface="Lato"/>
                <a:cs typeface="Lato"/>
                <a:sym typeface="Lato"/>
              </a:rPr>
              <a:t>Jingle Bell Rock</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Sittin’ on the Dock of the Bay</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Joy to the World</a:t>
            </a:r>
            <a:endParaRPr b="1" sz="700">
              <a:solidFill>
                <a:srgbClr val="999999"/>
              </a:solidFill>
              <a:latin typeface="Lato"/>
              <a:ea typeface="Lato"/>
              <a:cs typeface="Lato"/>
              <a:sym typeface="Lato"/>
            </a:endParaRPr>
          </a:p>
        </p:txBody>
      </p:sp>
      <p:sp>
        <p:nvSpPr>
          <p:cNvPr id="251" name="Google Shape;251;p26"/>
          <p:cNvSpPr txBox="1"/>
          <p:nvPr/>
        </p:nvSpPr>
        <p:spPr>
          <a:xfrm>
            <a:off x="7791700" y="606150"/>
            <a:ext cx="1293300" cy="1185300"/>
          </a:xfrm>
          <a:prstGeom prst="rect">
            <a:avLst/>
          </a:prstGeom>
          <a:solidFill>
            <a:srgbClr val="F3F3F3"/>
          </a:solidFill>
          <a:ln>
            <a:noFill/>
          </a:ln>
          <a:effectLst>
            <a:outerShdw blurRad="57150" rotWithShape="0" algn="bl" dir="17760000" dist="571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sz="500"/>
              <a:t>Key % Songs Released (All Time)</a:t>
            </a:r>
            <a:endParaRPr b="1" sz="500"/>
          </a:p>
          <a:p>
            <a:pPr indent="0" lvl="0" marL="0" rtl="0" algn="ctr">
              <a:spcBef>
                <a:spcPts val="0"/>
              </a:spcBef>
              <a:spcAft>
                <a:spcPts val="0"/>
              </a:spcAft>
              <a:buNone/>
            </a:pPr>
            <a:r>
              <a:rPr lang="en-GB" sz="500"/>
              <a:t>C - 12.6%</a:t>
            </a:r>
            <a:endParaRPr sz="500"/>
          </a:p>
          <a:p>
            <a:pPr indent="0" lvl="0" marL="0" rtl="0" algn="ctr">
              <a:spcBef>
                <a:spcPts val="0"/>
              </a:spcBef>
              <a:spcAft>
                <a:spcPts val="0"/>
              </a:spcAft>
              <a:buNone/>
            </a:pPr>
            <a:r>
              <a:rPr lang="en-GB" sz="500"/>
              <a:t>G - 12.3%</a:t>
            </a:r>
            <a:endParaRPr sz="500"/>
          </a:p>
          <a:p>
            <a:pPr indent="0" lvl="0" marL="0" rtl="0" algn="ctr">
              <a:spcBef>
                <a:spcPts val="0"/>
              </a:spcBef>
              <a:spcAft>
                <a:spcPts val="0"/>
              </a:spcAft>
              <a:buNone/>
            </a:pPr>
            <a:r>
              <a:rPr lang="en-GB" sz="500"/>
              <a:t>D - 10.8%</a:t>
            </a:r>
            <a:endParaRPr sz="500"/>
          </a:p>
          <a:p>
            <a:pPr indent="0" lvl="0" marL="0" rtl="0" algn="ctr">
              <a:spcBef>
                <a:spcPts val="0"/>
              </a:spcBef>
              <a:spcAft>
                <a:spcPts val="0"/>
              </a:spcAft>
              <a:buNone/>
            </a:pPr>
            <a:r>
              <a:rPr lang="en-GB" sz="500"/>
              <a:t>A - 10.4%</a:t>
            </a:r>
            <a:endParaRPr sz="500"/>
          </a:p>
          <a:p>
            <a:pPr indent="0" lvl="0" marL="0" rtl="0" algn="ctr">
              <a:spcBef>
                <a:spcPts val="0"/>
              </a:spcBef>
              <a:spcAft>
                <a:spcPts val="0"/>
              </a:spcAft>
              <a:buNone/>
            </a:pPr>
            <a:r>
              <a:rPr lang="en-GB" sz="500"/>
              <a:t>F - 9.5%</a:t>
            </a:r>
            <a:endParaRPr sz="500"/>
          </a:p>
          <a:p>
            <a:pPr indent="0" lvl="0" marL="0" rtl="0" algn="ctr">
              <a:spcBef>
                <a:spcPts val="0"/>
              </a:spcBef>
              <a:spcAft>
                <a:spcPts val="0"/>
              </a:spcAft>
              <a:buNone/>
            </a:pPr>
            <a:r>
              <a:rPr lang="en-GB" sz="500"/>
              <a:t>C# / D - 7.8%</a:t>
            </a:r>
            <a:endParaRPr sz="500"/>
          </a:p>
          <a:p>
            <a:pPr indent="0" lvl="0" marL="0" rtl="0" algn="ctr">
              <a:spcBef>
                <a:spcPts val="0"/>
              </a:spcBef>
              <a:spcAft>
                <a:spcPts val="0"/>
              </a:spcAft>
              <a:buNone/>
            </a:pPr>
            <a:r>
              <a:rPr lang="en-GB" sz="500"/>
              <a:t>E - 7.6%</a:t>
            </a:r>
            <a:endParaRPr sz="500"/>
          </a:p>
          <a:p>
            <a:pPr indent="0" lvl="0" marL="0" rtl="0" algn="ctr">
              <a:spcBef>
                <a:spcPts val="0"/>
              </a:spcBef>
              <a:spcAft>
                <a:spcPts val="0"/>
              </a:spcAft>
              <a:buNone/>
            </a:pPr>
            <a:r>
              <a:rPr lang="en-GB" sz="500"/>
              <a:t>A#/Bb - 7.1%</a:t>
            </a:r>
            <a:endParaRPr sz="500"/>
          </a:p>
          <a:p>
            <a:pPr indent="0" lvl="0" marL="0" rtl="0" algn="ctr">
              <a:spcBef>
                <a:spcPts val="0"/>
              </a:spcBef>
              <a:spcAft>
                <a:spcPts val="0"/>
              </a:spcAft>
              <a:buNone/>
            </a:pPr>
            <a:r>
              <a:rPr lang="en-GB" sz="500"/>
              <a:t>B - 6.3%</a:t>
            </a:r>
            <a:endParaRPr sz="500"/>
          </a:p>
          <a:p>
            <a:pPr indent="0" lvl="0" marL="0" rtl="0" algn="ctr">
              <a:spcBef>
                <a:spcPts val="0"/>
              </a:spcBef>
              <a:spcAft>
                <a:spcPts val="0"/>
              </a:spcAft>
              <a:buNone/>
            </a:pPr>
            <a:r>
              <a:rPr lang="en-GB" sz="500"/>
              <a:t>G# / Ab - 6.1%</a:t>
            </a:r>
            <a:endParaRPr sz="500"/>
          </a:p>
          <a:p>
            <a:pPr indent="0" lvl="0" marL="0" rtl="0" algn="ctr">
              <a:spcBef>
                <a:spcPts val="0"/>
              </a:spcBef>
              <a:spcAft>
                <a:spcPts val="0"/>
              </a:spcAft>
              <a:buNone/>
            </a:pPr>
            <a:r>
              <a:rPr lang="en-GB" sz="500"/>
              <a:t>F#/Gb - 5.3%</a:t>
            </a:r>
            <a:endParaRPr sz="500"/>
          </a:p>
          <a:p>
            <a:pPr indent="0" lvl="0" marL="0" rtl="0" algn="ctr">
              <a:spcBef>
                <a:spcPts val="0"/>
              </a:spcBef>
              <a:spcAft>
                <a:spcPts val="0"/>
              </a:spcAft>
              <a:buNone/>
            </a:pPr>
            <a:r>
              <a:rPr lang="en-GB" sz="500"/>
              <a:t>D#/Eb - 4.2%</a:t>
            </a:r>
            <a:endParaRPr sz="1300"/>
          </a:p>
        </p:txBody>
      </p:sp>
      <p:sp>
        <p:nvSpPr>
          <p:cNvPr id="252" name="Google Shape;252;p26"/>
          <p:cNvSpPr/>
          <p:nvPr/>
        </p:nvSpPr>
        <p:spPr>
          <a:xfrm>
            <a:off x="6741775" y="2343175"/>
            <a:ext cx="695400" cy="441300"/>
          </a:xfrm>
          <a:prstGeom prst="wedgeRectCallout">
            <a:avLst>
              <a:gd fmla="val 23860" name="adj1"/>
              <a:gd fmla="val -7999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accent1"/>
                </a:solidFill>
              </a:rPr>
              <a:t>The key of </a:t>
            </a:r>
            <a:r>
              <a:rPr b="1" lang="en-GB" sz="800">
                <a:solidFill>
                  <a:schemeClr val="accent1"/>
                </a:solidFill>
              </a:rPr>
              <a:t>triumph</a:t>
            </a:r>
            <a:endParaRPr b="1" sz="800">
              <a:solidFill>
                <a:schemeClr val="accent1"/>
              </a:solidFill>
            </a:endParaRPr>
          </a:p>
        </p:txBody>
      </p:sp>
      <p:sp>
        <p:nvSpPr>
          <p:cNvPr id="253" name="Google Shape;253;p26"/>
          <p:cNvSpPr/>
          <p:nvPr/>
        </p:nvSpPr>
        <p:spPr>
          <a:xfrm>
            <a:off x="4691425" y="2343163"/>
            <a:ext cx="762900" cy="441300"/>
          </a:xfrm>
          <a:prstGeom prst="wedgeRectCallout">
            <a:avLst>
              <a:gd fmla="val 22654" name="adj1"/>
              <a:gd fmla="val -7667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accent1"/>
                </a:solidFill>
              </a:rPr>
              <a:t>The key of </a:t>
            </a:r>
            <a:r>
              <a:rPr b="1" lang="en-GB" sz="800">
                <a:solidFill>
                  <a:schemeClr val="accent1"/>
                </a:solidFill>
              </a:rPr>
              <a:t>lamentation</a:t>
            </a:r>
            <a:endParaRPr b="1" sz="800">
              <a:solidFill>
                <a:schemeClr val="accent1"/>
              </a:solidFill>
            </a:endParaRPr>
          </a:p>
        </p:txBody>
      </p:sp>
      <p:sp>
        <p:nvSpPr>
          <p:cNvPr id="254" name="Google Shape;254;p26"/>
          <p:cNvSpPr/>
          <p:nvPr/>
        </p:nvSpPr>
        <p:spPr>
          <a:xfrm>
            <a:off x="2802350" y="2319675"/>
            <a:ext cx="762900" cy="441300"/>
          </a:xfrm>
          <a:prstGeom prst="wedgeRectCallout">
            <a:avLst>
              <a:gd fmla="val 21723" name="adj1"/>
              <a:gd fmla="val -7392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accent1"/>
                </a:solidFill>
              </a:rPr>
              <a:t>The key of </a:t>
            </a:r>
            <a:r>
              <a:rPr b="1" lang="en-GB" sz="800">
                <a:solidFill>
                  <a:schemeClr val="accent1"/>
                </a:solidFill>
              </a:rPr>
              <a:t>uneasiness and worry</a:t>
            </a:r>
            <a:endParaRPr b="1" sz="800">
              <a:solidFill>
                <a:schemeClr val="accent1"/>
              </a:solidFill>
            </a:endParaRPr>
          </a:p>
        </p:txBody>
      </p:sp>
      <p:sp>
        <p:nvSpPr>
          <p:cNvPr id="255" name="Google Shape;255;p26"/>
          <p:cNvSpPr/>
          <p:nvPr/>
        </p:nvSpPr>
        <p:spPr>
          <a:xfrm>
            <a:off x="1555550" y="2794458"/>
            <a:ext cx="2085900" cy="903600"/>
          </a:xfrm>
          <a:prstGeom prst="rect">
            <a:avLst/>
          </a:prstGeom>
          <a:solidFill>
            <a:srgbClr val="D9F0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950">
                <a:solidFill>
                  <a:srgbClr val="666666"/>
                </a:solidFill>
              </a:rPr>
              <a:t>2019 released popularity favored G#, a key which is historically less common and uneasy - potentially of reflecting upcoming pandemic concerns</a:t>
            </a:r>
            <a:endParaRPr sz="1200">
              <a:solidFill>
                <a:srgbClr val="666666"/>
              </a:solidFill>
            </a:endParaRPr>
          </a:p>
        </p:txBody>
      </p:sp>
      <p:sp>
        <p:nvSpPr>
          <p:cNvPr id="256" name="Google Shape;256;p26"/>
          <p:cNvSpPr/>
          <p:nvPr/>
        </p:nvSpPr>
        <p:spPr>
          <a:xfrm>
            <a:off x="3693850" y="2785425"/>
            <a:ext cx="1812900" cy="903600"/>
          </a:xfrm>
          <a:prstGeom prst="rect">
            <a:avLst/>
          </a:prstGeom>
          <a:solidFill>
            <a:srgbClr val="D9F0FF"/>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950">
                <a:solidFill>
                  <a:srgbClr val="666666"/>
                </a:solidFill>
              </a:rPr>
              <a:t>2020 popularity likewise favors dissonant, and historically uncommon keys.</a:t>
            </a:r>
            <a:endParaRPr sz="950">
              <a:solidFill>
                <a:srgbClr val="666666"/>
              </a:solidFill>
            </a:endParaRPr>
          </a:p>
        </p:txBody>
      </p:sp>
      <p:sp>
        <p:nvSpPr>
          <p:cNvPr id="257" name="Google Shape;257;p26"/>
          <p:cNvSpPr/>
          <p:nvPr/>
        </p:nvSpPr>
        <p:spPr>
          <a:xfrm>
            <a:off x="5551375" y="2794527"/>
            <a:ext cx="1965300" cy="903600"/>
          </a:xfrm>
          <a:prstGeom prst="rect">
            <a:avLst/>
          </a:prstGeom>
          <a:solidFill>
            <a:srgbClr val="D9F0FF"/>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950">
                <a:solidFill>
                  <a:srgbClr val="666666"/>
                </a:solidFill>
              </a:rPr>
              <a:t>2021 favors the more common and upbeat key of D, indicating a positivity and optimism not seen in the prior two years’ listening preferences.</a:t>
            </a:r>
            <a:endParaRPr sz="950">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